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80"/>
  </p:notesMasterIdLst>
  <p:handoutMasterIdLst>
    <p:handoutMasterId r:id="rId81"/>
  </p:handoutMasterIdLst>
  <p:sldIdLst>
    <p:sldId id="430" r:id="rId2"/>
    <p:sldId id="266" r:id="rId3"/>
    <p:sldId id="267" r:id="rId4"/>
    <p:sldId id="268" r:id="rId5"/>
    <p:sldId id="427" r:id="rId6"/>
    <p:sldId id="431" r:id="rId7"/>
    <p:sldId id="263" r:id="rId8"/>
    <p:sldId id="265" r:id="rId9"/>
    <p:sldId id="447" r:id="rId10"/>
    <p:sldId id="421" r:id="rId11"/>
    <p:sldId id="423" r:id="rId12"/>
    <p:sldId id="424" r:id="rId13"/>
    <p:sldId id="425" r:id="rId14"/>
    <p:sldId id="426" r:id="rId15"/>
    <p:sldId id="432" r:id="rId16"/>
    <p:sldId id="349" r:id="rId17"/>
    <p:sldId id="433" r:id="rId18"/>
    <p:sldId id="269" r:id="rId19"/>
    <p:sldId id="348" r:id="rId20"/>
    <p:sldId id="485"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273" r:id="rId51"/>
    <p:sldId id="441" r:id="rId52"/>
    <p:sldId id="442" r:id="rId53"/>
    <p:sldId id="482" r:id="rId54"/>
    <p:sldId id="483" r:id="rId55"/>
    <p:sldId id="484" r:id="rId56"/>
    <p:sldId id="324" r:id="rId57"/>
    <p:sldId id="301" r:id="rId58"/>
    <p:sldId id="302" r:id="rId59"/>
    <p:sldId id="419" r:id="rId60"/>
    <p:sldId id="300" r:id="rId61"/>
    <p:sldId id="443" r:id="rId62"/>
    <p:sldId id="310" r:id="rId63"/>
    <p:sldId id="428" r:id="rId64"/>
    <p:sldId id="444" r:id="rId65"/>
    <p:sldId id="334" r:id="rId66"/>
    <p:sldId id="429" r:id="rId67"/>
    <p:sldId id="477" r:id="rId68"/>
    <p:sldId id="478" r:id="rId69"/>
    <p:sldId id="479" r:id="rId70"/>
    <p:sldId id="480" r:id="rId71"/>
    <p:sldId id="481" r:id="rId72"/>
    <p:sldId id="325" r:id="rId73"/>
    <p:sldId id="336" r:id="rId74"/>
    <p:sldId id="326" r:id="rId75"/>
    <p:sldId id="328" r:id="rId76"/>
    <p:sldId id="330" r:id="rId77"/>
    <p:sldId id="331" r:id="rId78"/>
    <p:sldId id="332" r:id="rId79"/>
  </p:sldIdLst>
  <p:sldSz cx="9144000" cy="6858000" type="screen4x3"/>
  <p:notesSz cx="7086600" cy="9428163"/>
  <p:embeddedFontLst>
    <p:embeddedFont>
      <p:font typeface="Monotype Sorts" charset="2"/>
      <p:regular r:id="rId82"/>
    </p:embeddedFont>
    <p:embeddedFont>
      <p:font typeface="Tahoma" pitchFamily="34" charset="0"/>
      <p:regular r:id="rId83"/>
      <p:bold r:id="rId84"/>
    </p:embeddedFont>
    <p:embeddedFont>
      <p:font typeface="Arial Rounded MT Bold" charset="0"/>
      <p:regular r:id="rId85"/>
    </p:embeddedFont>
    <p:embeddedFont>
      <p:font typeface="Brush Script MT" charset="0"/>
      <p:italic r:id="rId86"/>
    </p:embeddedFont>
    <p:embeddedFont>
      <p:font typeface="Book Antiqua" pitchFamily="18" charset="0"/>
      <p:regular r:id="rId87"/>
      <p:bold r:id="rId88"/>
      <p:italic r:id="rId89"/>
      <p:boldItalic r:id="rId90"/>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CC33"/>
    <a:srgbClr val="00279F"/>
    <a:srgbClr val="C018C4"/>
    <a:srgbClr val="FF0000"/>
    <a:srgbClr val="000000"/>
    <a:srgbClr val="D10D0D"/>
    <a:srgbClr val="FFFF00"/>
    <a:srgbClr val="DEFF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78150" autoAdjust="0"/>
  </p:normalViewPr>
  <p:slideViewPr>
    <p:cSldViewPr>
      <p:cViewPr varScale="1">
        <p:scale>
          <a:sx n="75" d="100"/>
          <a:sy n="75" d="100"/>
        </p:scale>
        <p:origin x="-1230" y="-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3126"/>
    </p:cViewPr>
  </p:sorterViewPr>
  <p:notesViewPr>
    <p:cSldViewPr>
      <p:cViewPr>
        <p:scale>
          <a:sx n="75" d="100"/>
          <a:sy n="75" d="100"/>
        </p:scale>
        <p:origin x="-732" y="-60"/>
      </p:cViewPr>
      <p:guideLst>
        <p:guide orient="horz" pos="2970"/>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90"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3228975" y="8570913"/>
            <a:ext cx="708025" cy="468312"/>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algn="r" defTabSz="935038">
              <a:defRPr sz="1400" b="1">
                <a:latin typeface="Arial" charset="0"/>
              </a:defRPr>
            </a:lvl1pPr>
          </a:lstStyle>
          <a:p>
            <a:pPr>
              <a:defRPr/>
            </a:pPr>
            <a:r>
              <a:rPr lang="en-US"/>
              <a:t>5 - </a:t>
            </a:r>
            <a:fld id="{50E59383-24B3-4D73-8F26-70E3013AC188}" type="slidenum">
              <a:rPr lang="en-US"/>
              <a:pPr>
                <a:defRPr/>
              </a:pPr>
              <a:t>‹#›</a:t>
            </a:fld>
            <a:endParaRPr lang="en-US"/>
          </a:p>
        </p:txBody>
      </p:sp>
    </p:spTree>
    <p:extLst>
      <p:ext uri="{BB962C8B-B14F-4D97-AF65-F5344CB8AC3E}">
        <p14:creationId xmlns:p14="http://schemas.microsoft.com/office/powerpoint/2010/main" xmlns="" val="977903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3" y="4476750"/>
            <a:ext cx="5197475" cy="4241800"/>
          </a:xfrm>
          <a:prstGeom prst="rect">
            <a:avLst/>
          </a:prstGeom>
          <a:noFill/>
          <a:ln w="12700">
            <a:noFill/>
            <a:miter lim="800000"/>
            <a:headEnd/>
            <a:tailEnd/>
          </a:ln>
          <a:effectLst/>
        </p:spPr>
        <p:txBody>
          <a:bodyPr vert="horz" wrap="square" lIns="92506" tIns="45441" rIns="92506" bIns="4544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1" name="Rectangle 3"/>
          <p:cNvSpPr>
            <a:spLocks noGrp="1" noRot="1" noChangeAspect="1" noChangeArrowheads="1" noTextEdit="1"/>
          </p:cNvSpPr>
          <p:nvPr>
            <p:ph type="sldImg" idx="2"/>
          </p:nvPr>
        </p:nvSpPr>
        <p:spPr bwMode="auto">
          <a:xfrm>
            <a:off x="1195388" y="714375"/>
            <a:ext cx="4697412" cy="35226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1063838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7450" y="706438"/>
            <a:ext cx="4713288" cy="3535362"/>
          </a:xfrm>
          <a:ln/>
        </p:spPr>
      </p:sp>
      <p:sp>
        <p:nvSpPr>
          <p:cNvPr id="95235" name="Rectangle 3"/>
          <p:cNvSpPr>
            <a:spLocks noGrp="1" noChangeArrowheads="1"/>
          </p:cNvSpPr>
          <p:nvPr>
            <p:ph type="body" idx="1"/>
          </p:nvPr>
        </p:nvSpPr>
        <p:spPr>
          <a:xfrm>
            <a:off x="944563" y="4478338"/>
            <a:ext cx="5197475"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Previous chapters have discussed accounting for service businesses.  These businesses obtain revenue by providing some kind of service.  This chapter introduces accounting practices for merchandising businesses.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5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5"/>
          <p:cNvSpPr>
            <a:spLocks noGrp="1" noRot="1" noChangeAspect="1" noChangeArrowheads="1" noTextEdit="1"/>
          </p:cNvSpPr>
          <p:nvPr>
            <p:ph type="sldImg"/>
          </p:nvPr>
        </p:nvSpPr>
        <p:spPr>
          <a:ln cap="flat"/>
        </p:spPr>
      </p:sp>
      <p:sp>
        <p:nvSpPr>
          <p:cNvPr id="9626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28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28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285" name="Rectangle 5"/>
          <p:cNvSpPr>
            <a:spLocks noGrp="1" noRot="1" noChangeAspect="1" noChangeArrowheads="1" noTextEdit="1"/>
          </p:cNvSpPr>
          <p:nvPr>
            <p:ph type="sldImg"/>
          </p:nvPr>
        </p:nvSpPr>
        <p:spPr>
          <a:ln cap="flat"/>
        </p:spPr>
      </p:sp>
      <p:sp>
        <p:nvSpPr>
          <p:cNvPr id="97286"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830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830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8309" name="Rectangle 5"/>
          <p:cNvSpPr>
            <a:spLocks noGrp="1" noRot="1" noChangeAspect="1" noChangeArrowheads="1" noTextEdit="1"/>
          </p:cNvSpPr>
          <p:nvPr>
            <p:ph type="sldImg"/>
          </p:nvPr>
        </p:nvSpPr>
        <p:spPr>
          <a:ln cap="flat"/>
        </p:spPr>
      </p:sp>
      <p:sp>
        <p:nvSpPr>
          <p:cNvPr id="9831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933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933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9333" name="Rectangle 5"/>
          <p:cNvSpPr>
            <a:spLocks noGrp="1" noRot="1" noChangeAspect="1" noChangeArrowheads="1" noTextEdit="1"/>
          </p:cNvSpPr>
          <p:nvPr>
            <p:ph type="sldImg"/>
          </p:nvPr>
        </p:nvSpPr>
        <p:spPr>
          <a:ln cap="flat"/>
        </p:spPr>
      </p:sp>
      <p:sp>
        <p:nvSpPr>
          <p:cNvPr id="99334"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035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035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0357" name="Rectangle 5"/>
          <p:cNvSpPr>
            <a:spLocks noGrp="1" noRot="1" noChangeAspect="1" noChangeArrowheads="1" noTextEdit="1"/>
          </p:cNvSpPr>
          <p:nvPr>
            <p:ph type="sldImg"/>
          </p:nvPr>
        </p:nvSpPr>
        <p:spPr>
          <a:ln cap="flat"/>
        </p:spPr>
      </p:sp>
      <p:sp>
        <p:nvSpPr>
          <p:cNvPr id="10035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7450" y="706438"/>
            <a:ext cx="4713288" cy="3535362"/>
          </a:xfrm>
          <a:ln/>
        </p:spPr>
      </p:sp>
      <p:sp>
        <p:nvSpPr>
          <p:cNvPr id="115715" name="Rectangle 3"/>
          <p:cNvSpPr>
            <a:spLocks noGrp="1" noChangeArrowheads="1"/>
          </p:cNvSpPr>
          <p:nvPr>
            <p:ph type="body" idx="1"/>
          </p:nvPr>
        </p:nvSpPr>
        <p:spPr>
          <a:xfrm>
            <a:off x="944563" y="4478338"/>
            <a:ext cx="5197475"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buClr>
                <a:schemeClr val="hlink"/>
              </a:buClr>
              <a:buSzPct val="110000"/>
              <a:buFont typeface="Wingdings" pitchFamily="2" charset="2"/>
              <a:buNone/>
            </a:pPr>
            <a:r>
              <a:rPr lang="en-US" smtClean="0">
                <a:latin typeface="Tahoma" pitchFamily="34" charset="0"/>
              </a:rPr>
              <a:t>Cash discounts are a deduction from the invoice price granted to induce early payment of the amount due.</a:t>
            </a:r>
          </a:p>
          <a:p>
            <a:pPr>
              <a:lnSpc>
                <a:spcPct val="90000"/>
              </a:lnSpc>
              <a:spcBef>
                <a:spcPct val="20000"/>
              </a:spcBef>
              <a:buClr>
                <a:schemeClr val="hlink"/>
              </a:buClr>
              <a:buSzPct val="110000"/>
              <a:buFont typeface="Wingdings" pitchFamily="2" charset="2"/>
              <a:buNone/>
            </a:pPr>
            <a:endParaRPr lang="en-US" smtClean="0">
              <a:latin typeface="Tahoma" pitchFamily="34" charset="0"/>
            </a:endParaRPr>
          </a:p>
          <a:p>
            <a:pPr>
              <a:lnSpc>
                <a:spcPct val="90000"/>
              </a:lnSpc>
              <a:spcBef>
                <a:spcPct val="20000"/>
              </a:spcBef>
              <a:buClr>
                <a:schemeClr val="hlink"/>
              </a:buClr>
              <a:buSzPct val="110000"/>
              <a:buFont typeface="Wingdings" pitchFamily="2" charset="2"/>
              <a:buNone/>
            </a:pPr>
            <a:r>
              <a:rPr lang="en-US" smtClean="0">
                <a:latin typeface="Tahoma" pitchFamily="34" charset="0"/>
              </a:rPr>
              <a:t>If payment is made within the discount period, a reduction is given.  If payment is not made within the discount period, the full amount of the invoice is due. </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469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469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4693" name="Rectangle 5"/>
          <p:cNvSpPr>
            <a:spLocks noGrp="1" noRot="1" noChangeAspect="1" noChangeArrowheads="1" noTextEdit="1"/>
          </p:cNvSpPr>
          <p:nvPr>
            <p:ph type="sldImg"/>
          </p:nvPr>
        </p:nvSpPr>
        <p:spPr>
          <a:ln cap="flat"/>
        </p:spPr>
      </p:sp>
      <p:sp>
        <p:nvSpPr>
          <p:cNvPr id="114694"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7450" y="706438"/>
            <a:ext cx="4713288" cy="3535362"/>
          </a:xfrm>
          <a:ln/>
        </p:spPr>
      </p:sp>
      <p:sp>
        <p:nvSpPr>
          <p:cNvPr id="116739" name="Rectangle 3"/>
          <p:cNvSpPr>
            <a:spLocks noGrp="1" noChangeArrowheads="1"/>
          </p:cNvSpPr>
          <p:nvPr>
            <p:ph type="body" idx="1"/>
          </p:nvPr>
        </p:nvSpPr>
        <p:spPr>
          <a:xfrm>
            <a:off x="944563" y="4478338"/>
            <a:ext cx="5197475"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Cash discount terms are typically written as this slide shows.  This particular discount term would be read as “two ten net thirty.”  </a:t>
            </a:r>
          </a:p>
          <a:p>
            <a:endParaRPr lang="en-US" smtClean="0"/>
          </a:p>
          <a:p>
            <a:r>
              <a:rPr lang="en-US" smtClean="0"/>
              <a:t>The first number represents the discount percentage.  </a:t>
            </a:r>
          </a:p>
          <a:p>
            <a:r>
              <a:rPr lang="en-US" smtClean="0"/>
              <a:t>The second number represents the discount period.  </a:t>
            </a:r>
          </a:p>
          <a:p>
            <a:r>
              <a:rPr lang="en-US" smtClean="0"/>
              <a:t>The letter “n” stands for the word net.</a:t>
            </a:r>
          </a:p>
          <a:p>
            <a:r>
              <a:rPr lang="en-US" smtClean="0"/>
              <a:t>The last number represents the entire credit period.</a:t>
            </a:r>
          </a:p>
          <a:p>
            <a:endParaRPr lang="en-US" smtClean="0"/>
          </a:p>
          <a:p>
            <a:r>
              <a:rPr lang="en-US" smtClean="0"/>
              <a:t>In this case, if the customer pays within 10 days, then a 2% discount may be taken.  If not, then all of the amount is due within 30 days.  </a:t>
            </a:r>
          </a:p>
          <a:p>
            <a:endParaRPr lang="en-US" smtClean="0"/>
          </a:p>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776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776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7765" name="Rectangle 5"/>
          <p:cNvSpPr>
            <a:spLocks noGrp="1" noRot="1" noChangeAspect="1" noChangeArrowheads="1" noTextEdit="1"/>
          </p:cNvSpPr>
          <p:nvPr>
            <p:ph type="sldImg"/>
          </p:nvPr>
        </p:nvSpPr>
        <p:spPr>
          <a:ln cap="flat"/>
        </p:spPr>
      </p:sp>
      <p:sp>
        <p:nvSpPr>
          <p:cNvPr id="117766"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Transportation costs are sometimes included in the cost of merchandise inventory.  For example, when buyers pay transportation costs to get merchandise inventory to them, the transportation costs are included in the merchandise inventory cost.</a:t>
            </a:r>
          </a:p>
          <a:p>
            <a:pPr eaLnBrk="1" hangingPunct="1"/>
            <a:endParaRPr lang="en-US" dirty="0" smtClean="0"/>
          </a:p>
          <a:p>
            <a:pPr eaLnBrk="1" hangingPunct="1"/>
            <a:r>
              <a:rPr lang="en-US" dirty="0" smtClean="0"/>
              <a:t>F O B terms designate when title passes and who pays the transportation cost.  F O B stands for Free On Board.  So, if the shipping terms are Free On Board shipping point, that means that ownership transfers from the seller to the buyer when the seller provides the goods to the carrier.  It also means that the buyer will pay the transportation cost.</a:t>
            </a:r>
          </a:p>
          <a:p>
            <a:pPr eaLnBrk="1" hangingPunct="1"/>
            <a:endParaRPr lang="en-US" dirty="0" smtClean="0"/>
          </a:p>
          <a:p>
            <a:pPr eaLnBrk="1" hangingPunct="1"/>
            <a:r>
              <a:rPr lang="en-US" dirty="0" smtClean="0"/>
              <a:t>On the other hand, if the shipping terms are Free On Board destination, that means that ownership transfers from the seller to the buyer when the buyer receives the goods.  It also means that seller will pay the transportation cost.</a:t>
            </a:r>
          </a:p>
          <a:p>
            <a:pPr eaLnBrk="1" hangingPunct="1"/>
            <a:endParaRPr lang="en-US" dirty="0" smtClean="0"/>
          </a:p>
          <a:p>
            <a:pPr eaLnBrk="1" hangingPunct="1"/>
            <a:r>
              <a:rPr lang="en-US" dirty="0" smtClean="0"/>
              <a:t>So, if goods are shipped F O B shipping point, then the buyer owns the goods in transit and will pay the transportation costs.  This transportation cost will be added to the Merchandise Inventory account.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878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878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8789" name="Rectangle 5"/>
          <p:cNvSpPr>
            <a:spLocks noGrp="1" noRot="1" noChangeAspect="1" noChangeArrowheads="1" noTextEdit="1"/>
          </p:cNvSpPr>
          <p:nvPr>
            <p:ph type="sldImg"/>
          </p:nvPr>
        </p:nvSpPr>
        <p:spPr>
          <a:ln cap="flat"/>
        </p:spPr>
      </p:sp>
      <p:sp>
        <p:nvSpPr>
          <p:cNvPr id="11879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161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162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1621" name="Rectangle 5"/>
          <p:cNvSpPr>
            <a:spLocks noGrp="1" noRot="1" noChangeAspect="1" noChangeArrowheads="1" noTextEdit="1"/>
          </p:cNvSpPr>
          <p:nvPr>
            <p:ph type="sldImg"/>
          </p:nvPr>
        </p:nvSpPr>
        <p:spPr>
          <a:ln cap="flat"/>
        </p:spPr>
      </p:sp>
      <p:sp>
        <p:nvSpPr>
          <p:cNvPr id="11162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2883"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2884"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2885" name="Rectangle 5"/>
          <p:cNvSpPr>
            <a:spLocks noGrp="1" noRot="1" noChangeAspect="1" noChangeArrowheads="1" noTextEdit="1"/>
          </p:cNvSpPr>
          <p:nvPr>
            <p:ph type="sldImg"/>
          </p:nvPr>
        </p:nvSpPr>
        <p:spPr>
          <a:xfrm>
            <a:off x="1209675" y="711200"/>
            <a:ext cx="4670425" cy="3502025"/>
          </a:xfrm>
          <a:ln cap="flat"/>
        </p:spPr>
      </p:sp>
      <p:sp>
        <p:nvSpPr>
          <p:cNvPr id="122886"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 name="Notes Placeholder 1"/>
          <p:cNvSpPr>
            <a:spLocks noGrp="1"/>
          </p:cNvSpPr>
          <p:nvPr>
            <p:ph type="body" idx="1"/>
          </p:nvPr>
        </p:nvSpPr>
        <p:spPr/>
        <p:txBody>
          <a:bodyPr/>
          <a:lstStyle/>
          <a:p>
            <a:pPr eaLnBrk="1" hangingPunct="1">
              <a:spcBef>
                <a:spcPct val="0"/>
              </a:spcBef>
            </a:pPr>
            <a:r>
              <a:rPr lang="en-US" dirty="0" smtClean="0">
                <a:latin typeface="Tahoma" pitchFamily="34" charset="0"/>
              </a:rPr>
              <a:t>Let’s see how a perpetual inventory system works by looking at the following transactions.</a:t>
            </a:r>
          </a:p>
          <a:p>
            <a:pPr eaLnBrk="1" hangingPunct="1"/>
            <a:endParaRPr lang="en-US"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3907"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3908"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3909" name="Rectangle 5"/>
          <p:cNvSpPr>
            <a:spLocks noGrp="1" noRot="1" noChangeAspect="1" noChangeArrowheads="1" noTextEdit="1"/>
          </p:cNvSpPr>
          <p:nvPr>
            <p:ph type="sldImg"/>
          </p:nvPr>
        </p:nvSpPr>
        <p:spPr>
          <a:xfrm>
            <a:off x="1209675" y="711200"/>
            <a:ext cx="4670425" cy="3502025"/>
          </a:xfrm>
          <a:ln cap="flat"/>
        </p:spPr>
      </p:sp>
      <p:sp>
        <p:nvSpPr>
          <p:cNvPr id="123910"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4931"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4932"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4933" name="Rectangle 5"/>
          <p:cNvSpPr>
            <a:spLocks noGrp="1" noRot="1" noChangeAspect="1" noChangeArrowheads="1" noTextEdit="1"/>
          </p:cNvSpPr>
          <p:nvPr>
            <p:ph type="sldImg"/>
          </p:nvPr>
        </p:nvSpPr>
        <p:spPr>
          <a:xfrm>
            <a:off x="1209675" y="711200"/>
            <a:ext cx="4670425" cy="3502025"/>
          </a:xfrm>
          <a:ln cap="flat"/>
        </p:spPr>
      </p:sp>
      <p:sp>
        <p:nvSpPr>
          <p:cNvPr id="124934"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 name="Notes Placeholder 1"/>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ahoma" pitchFamily="34" charset="0"/>
              </a:rPr>
              <a:t>Recall that shipping costs incurred for inventory are product costs and are recorded as part of the inventory asset account.  </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5955"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5956"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5957" name="Rectangle 5"/>
          <p:cNvSpPr>
            <a:spLocks noGrp="1" noRot="1" noChangeAspect="1" noChangeArrowheads="1" noTextEdit="1"/>
          </p:cNvSpPr>
          <p:nvPr>
            <p:ph type="sldImg"/>
          </p:nvPr>
        </p:nvSpPr>
        <p:spPr>
          <a:xfrm>
            <a:off x="1209675" y="711200"/>
            <a:ext cx="4670425" cy="3502025"/>
          </a:xfrm>
          <a:ln cap="flat"/>
        </p:spPr>
      </p:sp>
      <p:sp>
        <p:nvSpPr>
          <p:cNvPr id="125958"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6979"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6980"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6981" name="Rectangle 5"/>
          <p:cNvSpPr>
            <a:spLocks noGrp="1" noRot="1" noChangeAspect="1" noChangeArrowheads="1" noTextEdit="1"/>
          </p:cNvSpPr>
          <p:nvPr>
            <p:ph type="sldImg"/>
          </p:nvPr>
        </p:nvSpPr>
        <p:spPr>
          <a:xfrm>
            <a:off x="1209675" y="711200"/>
            <a:ext cx="4670425" cy="3502025"/>
          </a:xfrm>
          <a:ln cap="flat"/>
        </p:spPr>
      </p:sp>
      <p:sp>
        <p:nvSpPr>
          <p:cNvPr id="126982"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8003"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8004"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8005" name="Rectangle 5"/>
          <p:cNvSpPr>
            <a:spLocks noGrp="1" noRot="1" noChangeAspect="1" noChangeArrowheads="1" noTextEdit="1"/>
          </p:cNvSpPr>
          <p:nvPr>
            <p:ph type="sldImg"/>
          </p:nvPr>
        </p:nvSpPr>
        <p:spPr>
          <a:xfrm>
            <a:off x="1209675" y="711200"/>
            <a:ext cx="4670425" cy="3502025"/>
          </a:xfrm>
          <a:ln cap="flat"/>
        </p:spPr>
      </p:sp>
      <p:sp>
        <p:nvSpPr>
          <p:cNvPr id="128006"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9027"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9028"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9029" name="Rectangle 5"/>
          <p:cNvSpPr>
            <a:spLocks noGrp="1" noRot="1" noChangeAspect="1" noChangeArrowheads="1" noTextEdit="1"/>
          </p:cNvSpPr>
          <p:nvPr>
            <p:ph type="sldImg"/>
          </p:nvPr>
        </p:nvSpPr>
        <p:spPr>
          <a:xfrm>
            <a:off x="1209675" y="711200"/>
            <a:ext cx="4670425" cy="3502025"/>
          </a:xfrm>
          <a:ln cap="flat"/>
        </p:spPr>
      </p:sp>
      <p:sp>
        <p:nvSpPr>
          <p:cNvPr id="129030"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9031" name="Rectangle 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smtClean="0"/>
              <a:t>Group Work ex 5-4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0051"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0052"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0053" name="Rectangle 5"/>
          <p:cNvSpPr>
            <a:spLocks noGrp="1" noRot="1" noChangeAspect="1" noChangeArrowheads="1" noTextEdit="1"/>
          </p:cNvSpPr>
          <p:nvPr>
            <p:ph type="sldImg"/>
          </p:nvPr>
        </p:nvSpPr>
        <p:spPr>
          <a:xfrm>
            <a:off x="1209675" y="711200"/>
            <a:ext cx="4670425" cy="3502025"/>
          </a:xfrm>
          <a:ln cap="flat"/>
        </p:spPr>
      </p:sp>
      <p:sp>
        <p:nvSpPr>
          <p:cNvPr id="130054"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0055" name="Rectangle 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smtClean="0"/>
              <a:t>Group Work ex 5-4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1075"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1076"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1077" name="Rectangle 5"/>
          <p:cNvSpPr>
            <a:spLocks noGrp="1" noRot="1" noChangeAspect="1" noChangeArrowheads="1" noTextEdit="1"/>
          </p:cNvSpPr>
          <p:nvPr>
            <p:ph type="sldImg"/>
          </p:nvPr>
        </p:nvSpPr>
        <p:spPr>
          <a:xfrm>
            <a:off x="1209675" y="711200"/>
            <a:ext cx="4670425" cy="3502025"/>
          </a:xfrm>
          <a:ln cap="flat"/>
        </p:spPr>
      </p:sp>
      <p:sp>
        <p:nvSpPr>
          <p:cNvPr id="131078"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1079" name="Rectangle 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Group Work exercise 5-4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264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264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2645" name="Rectangle 5"/>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12646" name="Rectangle 6"/>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2099"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2100"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2101" name="Rectangle 5"/>
          <p:cNvSpPr>
            <a:spLocks noGrp="1" noRot="1" noChangeAspect="1" noChangeArrowheads="1" noTextEdit="1"/>
          </p:cNvSpPr>
          <p:nvPr>
            <p:ph type="sldImg"/>
          </p:nvPr>
        </p:nvSpPr>
        <p:spPr>
          <a:xfrm>
            <a:off x="1209675" y="711200"/>
            <a:ext cx="4670425" cy="3502025"/>
          </a:xfrm>
          <a:ln cap="flat"/>
        </p:spPr>
      </p:sp>
      <p:sp>
        <p:nvSpPr>
          <p:cNvPr id="132102"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3123"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3124"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3125" name="Rectangle 5"/>
          <p:cNvSpPr>
            <a:spLocks noGrp="1" noRot="1" noChangeAspect="1" noChangeArrowheads="1" noTextEdit="1"/>
          </p:cNvSpPr>
          <p:nvPr>
            <p:ph type="sldImg"/>
          </p:nvPr>
        </p:nvSpPr>
        <p:spPr>
          <a:xfrm>
            <a:off x="1209675" y="711200"/>
            <a:ext cx="4670425" cy="3502025"/>
          </a:xfrm>
          <a:ln cap="flat"/>
        </p:spPr>
      </p:sp>
      <p:sp>
        <p:nvSpPr>
          <p:cNvPr id="133126"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4147"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4148"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4149" name="Rectangle 5"/>
          <p:cNvSpPr>
            <a:spLocks noGrp="1" noRot="1" noChangeAspect="1" noChangeArrowheads="1" noTextEdit="1"/>
          </p:cNvSpPr>
          <p:nvPr>
            <p:ph type="sldImg"/>
          </p:nvPr>
        </p:nvSpPr>
        <p:spPr>
          <a:xfrm>
            <a:off x="1209675" y="711200"/>
            <a:ext cx="4670425" cy="3502025"/>
          </a:xfrm>
          <a:ln cap="flat"/>
        </p:spPr>
      </p:sp>
      <p:sp>
        <p:nvSpPr>
          <p:cNvPr id="134150"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5171"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5172"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5173" name="Rectangle 5"/>
          <p:cNvSpPr>
            <a:spLocks noGrp="1" noRot="1" noChangeAspect="1" noChangeArrowheads="1" noTextEdit="1"/>
          </p:cNvSpPr>
          <p:nvPr>
            <p:ph type="sldImg"/>
          </p:nvPr>
        </p:nvSpPr>
        <p:spPr>
          <a:xfrm>
            <a:off x="1209675" y="711200"/>
            <a:ext cx="4670425" cy="3502025"/>
          </a:xfrm>
          <a:ln cap="flat"/>
        </p:spPr>
      </p:sp>
      <p:sp>
        <p:nvSpPr>
          <p:cNvPr id="135174"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6195"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6196"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6197" name="Rectangle 5"/>
          <p:cNvSpPr>
            <a:spLocks noGrp="1" noRot="1" noChangeAspect="1" noChangeArrowheads="1" noTextEdit="1"/>
          </p:cNvSpPr>
          <p:nvPr>
            <p:ph type="sldImg"/>
          </p:nvPr>
        </p:nvSpPr>
        <p:spPr>
          <a:xfrm>
            <a:off x="1209675" y="711200"/>
            <a:ext cx="4670425" cy="3502025"/>
          </a:xfrm>
          <a:ln cap="flat"/>
        </p:spPr>
      </p:sp>
      <p:sp>
        <p:nvSpPr>
          <p:cNvPr id="136198"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7219"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7220"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7221" name="Rectangle 5"/>
          <p:cNvSpPr>
            <a:spLocks noGrp="1" noRot="1" noChangeAspect="1" noChangeArrowheads="1" noTextEdit="1"/>
          </p:cNvSpPr>
          <p:nvPr>
            <p:ph type="sldImg"/>
          </p:nvPr>
        </p:nvSpPr>
        <p:spPr>
          <a:xfrm>
            <a:off x="1209675" y="711200"/>
            <a:ext cx="4670425" cy="3502025"/>
          </a:xfrm>
          <a:ln cap="flat"/>
        </p:spPr>
      </p:sp>
      <p:sp>
        <p:nvSpPr>
          <p:cNvPr id="137222"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8243"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8244"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8245" name="Rectangle 5"/>
          <p:cNvSpPr>
            <a:spLocks noGrp="1" noRot="1" noChangeAspect="1" noChangeArrowheads="1" noTextEdit="1"/>
          </p:cNvSpPr>
          <p:nvPr>
            <p:ph type="sldImg"/>
          </p:nvPr>
        </p:nvSpPr>
        <p:spPr>
          <a:xfrm>
            <a:off x="1209675" y="711200"/>
            <a:ext cx="4670425" cy="3502025"/>
          </a:xfrm>
          <a:ln cap="flat"/>
        </p:spPr>
      </p:sp>
      <p:sp>
        <p:nvSpPr>
          <p:cNvPr id="138246"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9267"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9268"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9269" name="Rectangle 5"/>
          <p:cNvSpPr>
            <a:spLocks noGrp="1" noRot="1" noChangeAspect="1" noChangeArrowheads="1" noTextEdit="1"/>
          </p:cNvSpPr>
          <p:nvPr>
            <p:ph type="sldImg"/>
          </p:nvPr>
        </p:nvSpPr>
        <p:spPr>
          <a:xfrm>
            <a:off x="1209675" y="711200"/>
            <a:ext cx="4670425" cy="3502025"/>
          </a:xfrm>
          <a:ln cap="flat"/>
        </p:spPr>
      </p:sp>
      <p:sp>
        <p:nvSpPr>
          <p:cNvPr id="139270"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0291"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0292"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0293" name="Rectangle 5"/>
          <p:cNvSpPr>
            <a:spLocks noGrp="1" noRot="1" noChangeAspect="1" noChangeArrowheads="1" noTextEdit="1"/>
          </p:cNvSpPr>
          <p:nvPr>
            <p:ph type="sldImg"/>
          </p:nvPr>
        </p:nvSpPr>
        <p:spPr>
          <a:xfrm>
            <a:off x="1209675" y="711200"/>
            <a:ext cx="4670425" cy="3502025"/>
          </a:xfrm>
          <a:ln cap="flat"/>
        </p:spPr>
      </p:sp>
      <p:sp>
        <p:nvSpPr>
          <p:cNvPr id="140294"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1315"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1316"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1317" name="Rectangle 5"/>
          <p:cNvSpPr>
            <a:spLocks noGrp="1" noRot="1" noChangeAspect="1" noChangeArrowheads="1" noTextEdit="1"/>
          </p:cNvSpPr>
          <p:nvPr>
            <p:ph type="sldImg"/>
          </p:nvPr>
        </p:nvSpPr>
        <p:spPr>
          <a:xfrm>
            <a:off x="1209675" y="711200"/>
            <a:ext cx="4670425" cy="3502025"/>
          </a:xfrm>
          <a:ln cap="flat"/>
        </p:spPr>
      </p:sp>
      <p:sp>
        <p:nvSpPr>
          <p:cNvPr id="141318"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366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366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3669" name="Rectangle 5"/>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13670" name="Rectangle 6"/>
          <p:cNvSpPr>
            <a:spLocks noGrp="1" noRot="1" noChangeAspect="1" noChangeArrowheads="1" noTextEdit="1"/>
          </p:cNvSpPr>
          <p:nvPr>
            <p:ph type="sldImg"/>
          </p:nvPr>
        </p:nvSpPr>
        <p:spPr>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2339"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2340"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2341" name="Rectangle 5"/>
          <p:cNvSpPr>
            <a:spLocks noGrp="1" noRot="1" noChangeAspect="1" noChangeArrowheads="1" noTextEdit="1"/>
          </p:cNvSpPr>
          <p:nvPr>
            <p:ph type="sldImg"/>
          </p:nvPr>
        </p:nvSpPr>
        <p:spPr>
          <a:xfrm>
            <a:off x="1209675" y="711200"/>
            <a:ext cx="4670425" cy="3502025"/>
          </a:xfrm>
          <a:ln cap="flat"/>
        </p:spPr>
      </p:sp>
      <p:sp>
        <p:nvSpPr>
          <p:cNvPr id="142342"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363"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364"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365" name="Rectangle 5"/>
          <p:cNvSpPr>
            <a:spLocks noGrp="1" noRot="1" noChangeAspect="1" noChangeArrowheads="1" noTextEdit="1"/>
          </p:cNvSpPr>
          <p:nvPr>
            <p:ph type="sldImg"/>
          </p:nvPr>
        </p:nvSpPr>
        <p:spPr>
          <a:xfrm>
            <a:off x="1209675" y="711200"/>
            <a:ext cx="4670425" cy="3502025"/>
          </a:xfrm>
          <a:ln cap="flat"/>
        </p:spPr>
      </p:sp>
      <p:sp>
        <p:nvSpPr>
          <p:cNvPr id="143366"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4387"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4388"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4389" name="Rectangle 5"/>
          <p:cNvSpPr>
            <a:spLocks noGrp="1" noRot="1" noChangeAspect="1" noChangeArrowheads="1" noTextEdit="1"/>
          </p:cNvSpPr>
          <p:nvPr>
            <p:ph type="sldImg"/>
          </p:nvPr>
        </p:nvSpPr>
        <p:spPr>
          <a:xfrm>
            <a:off x="1209675" y="711200"/>
            <a:ext cx="4670425" cy="3502025"/>
          </a:xfrm>
          <a:ln cap="flat"/>
        </p:spPr>
      </p:sp>
      <p:sp>
        <p:nvSpPr>
          <p:cNvPr id="144390"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1"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2"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3" name="Rectangle 5"/>
          <p:cNvSpPr>
            <a:spLocks noGrp="1" noRot="1" noChangeAspect="1" noChangeArrowheads="1" noTextEdit="1"/>
          </p:cNvSpPr>
          <p:nvPr>
            <p:ph type="sldImg"/>
          </p:nvPr>
        </p:nvSpPr>
        <p:spPr>
          <a:xfrm>
            <a:off x="1209675" y="711200"/>
            <a:ext cx="4670425" cy="3502025"/>
          </a:xfrm>
          <a:ln cap="flat"/>
        </p:spPr>
      </p:sp>
      <p:sp>
        <p:nvSpPr>
          <p:cNvPr id="145414"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35"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36"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37" name="Rectangle 5"/>
          <p:cNvSpPr>
            <a:spLocks noGrp="1" noRot="1" noChangeAspect="1" noChangeArrowheads="1" noTextEdit="1"/>
          </p:cNvSpPr>
          <p:nvPr>
            <p:ph type="sldImg"/>
          </p:nvPr>
        </p:nvSpPr>
        <p:spPr>
          <a:xfrm>
            <a:off x="1209675" y="711200"/>
            <a:ext cx="4670425" cy="3502025"/>
          </a:xfrm>
          <a:ln cap="flat"/>
        </p:spPr>
      </p:sp>
      <p:sp>
        <p:nvSpPr>
          <p:cNvPr id="146438"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7459"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7460"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7461" name="Rectangle 5"/>
          <p:cNvSpPr>
            <a:spLocks noGrp="1" noRot="1" noChangeAspect="1" noChangeArrowheads="1" noTextEdit="1"/>
          </p:cNvSpPr>
          <p:nvPr>
            <p:ph type="sldImg"/>
          </p:nvPr>
        </p:nvSpPr>
        <p:spPr>
          <a:xfrm>
            <a:off x="1209675" y="711200"/>
            <a:ext cx="4670425" cy="3502025"/>
          </a:xfrm>
          <a:ln cap="flat"/>
        </p:spPr>
      </p:sp>
      <p:sp>
        <p:nvSpPr>
          <p:cNvPr id="147462"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8483"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8484"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8485" name="Rectangle 5"/>
          <p:cNvSpPr>
            <a:spLocks noGrp="1" noRot="1" noChangeAspect="1" noChangeArrowheads="1" noTextEdit="1"/>
          </p:cNvSpPr>
          <p:nvPr>
            <p:ph type="sldImg"/>
          </p:nvPr>
        </p:nvSpPr>
        <p:spPr>
          <a:xfrm>
            <a:off x="1209675" y="711200"/>
            <a:ext cx="4670425" cy="3502025"/>
          </a:xfrm>
          <a:ln cap="flat"/>
        </p:spPr>
      </p:sp>
      <p:sp>
        <p:nvSpPr>
          <p:cNvPr id="148486"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9507"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9508"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9509" name="Rectangle 5"/>
          <p:cNvSpPr>
            <a:spLocks noGrp="1" noRot="1" noChangeAspect="1" noChangeArrowheads="1" noTextEdit="1"/>
          </p:cNvSpPr>
          <p:nvPr>
            <p:ph type="sldImg"/>
          </p:nvPr>
        </p:nvSpPr>
        <p:spPr>
          <a:xfrm>
            <a:off x="1209675" y="711200"/>
            <a:ext cx="4670425" cy="3502025"/>
          </a:xfrm>
          <a:ln cap="flat"/>
        </p:spPr>
      </p:sp>
      <p:sp>
        <p:nvSpPr>
          <p:cNvPr id="149510"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0531"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0532"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0533" name="Rectangle 5"/>
          <p:cNvSpPr>
            <a:spLocks noGrp="1" noRot="1" noChangeAspect="1" noChangeArrowheads="1" noTextEdit="1"/>
          </p:cNvSpPr>
          <p:nvPr>
            <p:ph type="sldImg"/>
          </p:nvPr>
        </p:nvSpPr>
        <p:spPr>
          <a:xfrm>
            <a:off x="1209675" y="711200"/>
            <a:ext cx="4670425" cy="3502025"/>
          </a:xfrm>
          <a:ln cap="flat"/>
        </p:spPr>
      </p:sp>
      <p:sp>
        <p:nvSpPr>
          <p:cNvPr id="150534"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4016375" y="0"/>
            <a:ext cx="307022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1555" name="Rectangle 3"/>
          <p:cNvSpPr>
            <a:spLocks noChangeArrowheads="1"/>
          </p:cNvSpPr>
          <p:nvPr/>
        </p:nvSpPr>
        <p:spPr bwMode="auto">
          <a:xfrm>
            <a:off x="0" y="8956675"/>
            <a:ext cx="3068638"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1556" name="Rectangle 4"/>
          <p:cNvSpPr>
            <a:spLocks noChangeArrowheads="1"/>
          </p:cNvSpPr>
          <p:nvPr/>
        </p:nvSpPr>
        <p:spPr bwMode="auto">
          <a:xfrm>
            <a:off x="0" y="0"/>
            <a:ext cx="306863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1557" name="Rectangle 5"/>
          <p:cNvSpPr>
            <a:spLocks noGrp="1" noRot="1" noChangeAspect="1" noChangeArrowheads="1" noTextEdit="1"/>
          </p:cNvSpPr>
          <p:nvPr>
            <p:ph type="sldImg"/>
          </p:nvPr>
        </p:nvSpPr>
        <p:spPr>
          <a:xfrm>
            <a:off x="1209675" y="711200"/>
            <a:ext cx="4670425" cy="3502025"/>
          </a:xfrm>
          <a:ln cap="flat"/>
        </p:spPr>
      </p:sp>
      <p:sp>
        <p:nvSpPr>
          <p:cNvPr id="151558" name="Rectangle 6"/>
          <p:cNvSpPr>
            <a:spLocks noChangeArrowheads="1"/>
          </p:cNvSpPr>
          <p:nvPr/>
        </p:nvSpPr>
        <p:spPr bwMode="auto">
          <a:xfrm>
            <a:off x="836613" y="4854575"/>
            <a:ext cx="2127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137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138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1381" name="Rectangle 5"/>
          <p:cNvSpPr>
            <a:spLocks noGrp="1" noRot="1" noChangeAspect="1" noChangeArrowheads="1" noTextEdit="1"/>
          </p:cNvSpPr>
          <p:nvPr>
            <p:ph type="sldImg"/>
          </p:nvPr>
        </p:nvSpPr>
        <p:spPr>
          <a:ln cap="flat"/>
        </p:spPr>
      </p:sp>
      <p:sp>
        <p:nvSpPr>
          <p:cNvPr id="10138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difference between sales revenue and cost of goods sold is called gross margin or gross profit.  Selling and administrative expenses are subtracted from gross margin to arrive at net income.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257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258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2581" name="Rectangle 5"/>
          <p:cNvSpPr>
            <a:spLocks noGrp="1" noRot="1" noChangeAspect="1" noChangeArrowheads="1" noTextEdit="1"/>
          </p:cNvSpPr>
          <p:nvPr>
            <p:ph type="sldImg"/>
          </p:nvPr>
        </p:nvSpPr>
        <p:spPr>
          <a:ln cap="flat"/>
        </p:spPr>
      </p:sp>
      <p:sp>
        <p:nvSpPr>
          <p:cNvPr id="15258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87450" y="706438"/>
            <a:ext cx="4713288" cy="3535362"/>
          </a:xfrm>
          <a:ln/>
        </p:spPr>
      </p:sp>
      <p:sp>
        <p:nvSpPr>
          <p:cNvPr id="153603" name="Rectangle 3"/>
          <p:cNvSpPr>
            <a:spLocks noGrp="1" noChangeArrowheads="1"/>
          </p:cNvSpPr>
          <p:nvPr>
            <p:ph type="body" idx="1"/>
          </p:nvPr>
        </p:nvSpPr>
        <p:spPr>
          <a:xfrm>
            <a:off x="708025" y="4478338"/>
            <a:ext cx="5670550"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smtClean="0">
                <a:latin typeface="Tahoma" pitchFamily="34" charset="0"/>
              </a:rPr>
              <a:t>Most merchandise companies experience some level of inventory </a:t>
            </a:r>
            <a:r>
              <a:rPr lang="en-US" smtClean="0">
                <a:solidFill>
                  <a:srgbClr val="FF3300"/>
                </a:solidFill>
                <a:latin typeface="Tahoma" pitchFamily="34" charset="0"/>
              </a:rPr>
              <a:t>shrinkage</a:t>
            </a:r>
            <a:r>
              <a:rPr lang="en-US" smtClean="0">
                <a:latin typeface="Tahoma" pitchFamily="34" charset="0"/>
              </a:rPr>
              <a:t>, a term that reflects decreases in inventory for reasons other than sales to customers.</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7450" y="706438"/>
            <a:ext cx="4713288" cy="3535362"/>
          </a:xfrm>
          <a:ln/>
        </p:spPr>
      </p:sp>
      <p:sp>
        <p:nvSpPr>
          <p:cNvPr id="154627" name="Rectangle 3"/>
          <p:cNvSpPr>
            <a:spLocks noGrp="1" noChangeArrowheads="1"/>
          </p:cNvSpPr>
          <p:nvPr>
            <p:ph type="body" idx="1"/>
          </p:nvPr>
        </p:nvSpPr>
        <p:spPr>
          <a:xfrm>
            <a:off x="708025" y="4478338"/>
            <a:ext cx="5670550"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Part I </a:t>
            </a:r>
          </a:p>
          <a:p>
            <a:pPr eaLnBrk="1" hangingPunct="1">
              <a:spcBef>
                <a:spcPct val="50000"/>
              </a:spcBef>
            </a:pPr>
            <a:r>
              <a:rPr lang="en-US" dirty="0" smtClean="0">
                <a:latin typeface="Tahoma" pitchFamily="34" charset="0"/>
              </a:rPr>
              <a:t>Assume a company determined $500 of inventory was lost through shrinkage.  Here is how it would effect the statements: Assets would decrease $500 and equity would decrease $500.</a:t>
            </a:r>
          </a:p>
          <a:p>
            <a:pPr eaLnBrk="1" hangingPunct="1"/>
            <a:endParaRPr lang="en-US" dirty="0" smtClean="0"/>
          </a:p>
          <a:p>
            <a:pPr eaLnBrk="1" hangingPunct="1"/>
            <a:r>
              <a:rPr lang="en-US" dirty="0" smtClean="0"/>
              <a:t>Part II</a:t>
            </a:r>
          </a:p>
          <a:p>
            <a:pPr eaLnBrk="1" hangingPunct="1"/>
            <a:r>
              <a:rPr lang="en-US" dirty="0" smtClean="0">
                <a:latin typeface="Tahoma" pitchFamily="34" charset="0"/>
              </a:rPr>
              <a:t>In general journal form, the entry would be debit Inventory Loss (or Cost of Goods Sold) and credit Inventory for $500.</a:t>
            </a:r>
          </a:p>
          <a:p>
            <a:pPr eaLnBrk="1" hangingPunct="1"/>
            <a:endParaRPr lang="en-US" dirty="0" smtClean="0">
              <a:latin typeface="Tahoma" pitchFamily="34" charset="0"/>
            </a:endParaRPr>
          </a:p>
          <a:p>
            <a:pPr eaLnBrk="1" hangingPunct="1"/>
            <a:r>
              <a:rPr lang="en-US" dirty="0" smtClean="0">
                <a:latin typeface="Tahoma" pitchFamily="34" charset="0"/>
              </a:rPr>
              <a:t>Part III</a:t>
            </a:r>
            <a:endParaRPr lang="en-US" dirty="0" smtClean="0">
              <a:solidFill>
                <a:srgbClr val="FF3300"/>
              </a:solidFill>
              <a:latin typeface="Tahoma" pitchFamily="34" charset="0"/>
            </a:endParaRPr>
          </a:p>
          <a:p>
            <a:r>
              <a:rPr lang="en-US" dirty="0" smtClean="0"/>
              <a:t>Theoretically, inventory losses are operating expenses. However, because such losses are normally immaterial in amount, they are usually added to cost of goods sold for external reporting purposes.</a:t>
            </a:r>
            <a:endParaRPr lang="en-US" dirty="0" smtClean="0">
              <a:solidFill>
                <a:srgbClr val="FF3300"/>
              </a:solidFill>
              <a:latin typeface="Tahoma" pitchFamily="34" charset="0"/>
            </a:endParaRPr>
          </a:p>
          <a:p>
            <a:endParaRPr lang="en-US" dirty="0" smtClean="0">
              <a:solidFill>
                <a:srgbClr val="FF3300"/>
              </a:solidFill>
              <a:latin typeface="Tahoma"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981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981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9813" name="Rectangle 5"/>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  </a:t>
            </a:r>
          </a:p>
        </p:txBody>
      </p:sp>
      <p:sp>
        <p:nvSpPr>
          <p:cNvPr id="119814" name="Rectangle 6"/>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083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083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0837" name="Rectangle 5"/>
          <p:cNvSpPr>
            <a:spLocks noGrp="1" noRot="1" noChangeAspect="1" noChangeArrowheads="1" noTextEdit="1"/>
          </p:cNvSpPr>
          <p:nvPr>
            <p:ph type="sldImg"/>
          </p:nvPr>
        </p:nvSpPr>
        <p:spPr>
          <a:ln cap="flat"/>
        </p:spPr>
      </p:sp>
      <p:sp>
        <p:nvSpPr>
          <p:cNvPr id="12083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Most modern companies maintain their inventory records using the perpetual inventory system. This inventory system adjusts the inventory account perpetually (continually) throughout the accounting period for each purchase or sale of inventory.   </a:t>
            </a:r>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185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186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1861" name="Rectangle 5"/>
          <p:cNvSpPr>
            <a:spLocks noGrp="1" noRot="1" noChangeAspect="1" noChangeArrowheads="1" noTextEdit="1"/>
          </p:cNvSpPr>
          <p:nvPr>
            <p:ph type="sldImg"/>
          </p:nvPr>
        </p:nvSpPr>
        <p:spPr>
          <a:ln cap="flat"/>
        </p:spPr>
      </p:sp>
      <p:sp>
        <p:nvSpPr>
          <p:cNvPr id="12186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565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565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5653" name="Rectangle 5"/>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In certain businesses, it is impractical to maintain perpetual inventory records.  A periodic inventory system provides an alternative procedure for recording inventory purchases and sales.</a:t>
            </a:r>
          </a:p>
          <a:p>
            <a:endParaRPr lang="en-US" dirty="0" smtClean="0"/>
          </a:p>
          <a:p>
            <a:r>
              <a:rPr lang="en-US" dirty="0" smtClean="0"/>
              <a:t>In a periodic system, purchases of inventory are recorded in a Purchases account.  Other inventory-related transactions, such as transportation-in and purchase discounts, returns, and allowances are recorded in separate temporary accounts.</a:t>
            </a:r>
          </a:p>
          <a:p>
            <a:endParaRPr lang="en-US" dirty="0" smtClean="0"/>
          </a:p>
          <a:p>
            <a:r>
              <a:rPr lang="en-US" dirty="0" smtClean="0"/>
              <a:t>Ending inventory is determined by a year-end physical account, and cost of goods sold is calculated using a Schedule of Cost of Goods Sold. </a:t>
            </a:r>
          </a:p>
        </p:txBody>
      </p:sp>
      <p:sp>
        <p:nvSpPr>
          <p:cNvPr id="155654" name="Rectangle 6"/>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667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667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6677" name="Rectangle 5"/>
          <p:cNvSpPr>
            <a:spLocks noGrp="1" noRot="1" noChangeAspect="1" noChangeArrowheads="1" noTextEdit="1"/>
          </p:cNvSpPr>
          <p:nvPr>
            <p:ph type="sldImg"/>
          </p:nvPr>
        </p:nvSpPr>
        <p:spPr>
          <a:ln cap="flat"/>
        </p:spPr>
      </p:sp>
      <p:sp>
        <p:nvSpPr>
          <p:cNvPr id="15667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Cost of Goods Sold schedule is used for internal purposes only!  It is not shown on the financial statements. Cost of goods sold is reported as one line on the income statement, just as it would be in a perpetual system.</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769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770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7701" name="Rectangle 5"/>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57702" name="Rectangle 6"/>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872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872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8725" name="Rectangle 5"/>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58726" name="Rectangle 6"/>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40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40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405" name="Rectangle 5"/>
          <p:cNvSpPr>
            <a:spLocks noGrp="1" noRot="1" noChangeAspect="1" noChangeArrowheads="1" noTextEdit="1"/>
          </p:cNvSpPr>
          <p:nvPr>
            <p:ph type="sldImg"/>
          </p:nvPr>
        </p:nvSpPr>
        <p:spPr>
          <a:ln cap="flat"/>
        </p:spPr>
      </p:sp>
      <p:sp>
        <p:nvSpPr>
          <p:cNvPr id="102406"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Part I</a:t>
            </a:r>
          </a:p>
          <a:p>
            <a:r>
              <a:rPr lang="en-US" smtClean="0"/>
              <a:t>Inventory costs are shown on the balance sheet in an asset account named Merchandise Inventory.  Inventory costs are frequently called product costs.  Examples of inventory costs include the price of the goods purchased, shipping and handling costs, transit insurance, and storage costs. </a:t>
            </a:r>
          </a:p>
          <a:p>
            <a:endParaRPr lang="en-US" smtClean="0"/>
          </a:p>
          <a:p>
            <a:r>
              <a:rPr lang="en-US" smtClean="0"/>
              <a:t>Part II</a:t>
            </a:r>
          </a:p>
          <a:p>
            <a:r>
              <a:rPr lang="en-US" smtClean="0"/>
              <a:t>Costs that are not included in inventory are usually called selling and administrative costs or period costs.  Examples of period costs include advertising, administrative salaries, sales commissions, insurance and interest.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974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974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9749" name="Rectangle 5"/>
          <p:cNvSpPr>
            <a:spLocks noGrp="1" noRot="1" noChangeAspect="1" noChangeArrowheads="1" noTextEdit="1"/>
          </p:cNvSpPr>
          <p:nvPr>
            <p:ph type="sldImg"/>
          </p:nvPr>
        </p:nvSpPr>
        <p:spPr>
          <a:ln cap="flat"/>
        </p:spPr>
      </p:sp>
      <p:sp>
        <p:nvSpPr>
          <p:cNvPr id="15975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87450" y="706438"/>
            <a:ext cx="4713288" cy="3535362"/>
          </a:xfrm>
          <a:ln/>
        </p:spPr>
      </p:sp>
      <p:sp>
        <p:nvSpPr>
          <p:cNvPr id="160771" name="Rectangle 3"/>
          <p:cNvSpPr>
            <a:spLocks noGrp="1" noChangeArrowheads="1"/>
          </p:cNvSpPr>
          <p:nvPr>
            <p:ph type="body" idx="1"/>
          </p:nvPr>
        </p:nvSpPr>
        <p:spPr>
          <a:xfrm>
            <a:off x="944563" y="4478338"/>
            <a:ext cx="5197475"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gross margin percentage </a:t>
            </a:r>
            <a:r>
              <a:rPr lang="en-US" smtClean="0">
                <a:solidFill>
                  <a:srgbClr val="00279F"/>
                </a:solidFill>
                <a:latin typeface="Tahoma" pitchFamily="34" charset="0"/>
              </a:rPr>
              <a:t>indicates how much of each sales dollar is left after deducting the cost of goods sold to cover expenses and provide a profit.</a:t>
            </a:r>
          </a:p>
          <a:p>
            <a:endParaRPr lang="en-US" smtClean="0">
              <a:solidFill>
                <a:srgbClr val="00279F"/>
              </a:solidFill>
              <a:latin typeface="Tahoma" pitchFamily="34" charset="0"/>
            </a:endParaRPr>
          </a:p>
          <a:p>
            <a:r>
              <a:rPr lang="en-US" smtClean="0">
                <a:solidFill>
                  <a:srgbClr val="00279F"/>
                </a:solidFill>
                <a:latin typeface="Tahoma" pitchFamily="34" charset="0"/>
              </a:rPr>
              <a:t>It is calculated as gross margin divided by net sales. </a:t>
            </a:r>
          </a:p>
          <a:p>
            <a:endParaRPr lang="en-US" smtClean="0">
              <a:solidFill>
                <a:srgbClr val="00279F"/>
              </a:solidFill>
              <a:latin typeface="Tahoma" pitchFamily="34" charset="0"/>
            </a:endParaRPr>
          </a:p>
          <a:p>
            <a:pPr>
              <a:spcBef>
                <a:spcPct val="0"/>
              </a:spcBef>
            </a:pPr>
            <a:r>
              <a:rPr lang="en-US" smtClean="0">
                <a:solidFill>
                  <a:srgbClr val="00279F"/>
                </a:solidFill>
                <a:latin typeface="Arial" charset="0"/>
              </a:rPr>
              <a:t>Other things being equal, the company with the higher gross margin percentage is pricing its products higher.</a:t>
            </a:r>
          </a:p>
          <a:p>
            <a:endParaRPr lang="en-US" smtClean="0">
              <a:solidFill>
                <a:srgbClr val="00279F"/>
              </a:solidFill>
              <a:latin typeface="Tahoma" pitchFamily="34" charset="0"/>
            </a:endParaRPr>
          </a:p>
          <a:p>
            <a:pPr algn="ctr">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179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179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1797" name="Rectangle 5"/>
          <p:cNvSpPr>
            <a:spLocks noGrp="1" noRot="1" noChangeAspect="1" noChangeArrowheads="1" noTextEdit="1"/>
          </p:cNvSpPr>
          <p:nvPr>
            <p:ph type="sldImg"/>
          </p:nvPr>
        </p:nvSpPr>
        <p:spPr>
          <a:ln cap="flat"/>
        </p:spPr>
      </p:sp>
      <p:sp>
        <p:nvSpPr>
          <p:cNvPr id="16179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Net sales = $1,000          Each Dollar of Sales contributes $.60 (600 / 1,000) to the </a:t>
            </a:r>
          </a:p>
          <a:p>
            <a:r>
              <a:rPr lang="en-US" smtClean="0"/>
              <a:t>CGS  =         </a:t>
            </a:r>
            <a:r>
              <a:rPr lang="en-US" u="sng" smtClean="0"/>
              <a:t>(400</a:t>
            </a:r>
            <a:r>
              <a:rPr lang="en-US" smtClean="0"/>
              <a:t>)          Gross Margin (profit before GS &amp; A expenses).</a:t>
            </a:r>
          </a:p>
          <a:p>
            <a:r>
              <a:rPr lang="en-US" smtClean="0"/>
              <a:t>GM  =         $ 600</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281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282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2821" name="Rectangle 5"/>
          <p:cNvSpPr>
            <a:spLocks noGrp="1" noRot="1" noChangeAspect="1" noChangeArrowheads="1" noTextEdit="1"/>
          </p:cNvSpPr>
          <p:nvPr>
            <p:ph type="sldImg"/>
          </p:nvPr>
        </p:nvSpPr>
        <p:spPr>
          <a:ln cap="flat"/>
        </p:spPr>
      </p:sp>
      <p:sp>
        <p:nvSpPr>
          <p:cNvPr id="16282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Net sales = $1,000          Each Dollar of Sales contributes $.60 (600 / 1,000) to the </a:t>
            </a:r>
          </a:p>
          <a:p>
            <a:r>
              <a:rPr lang="en-US" smtClean="0"/>
              <a:t>CGS  =         </a:t>
            </a:r>
            <a:r>
              <a:rPr lang="en-US" u="sng" smtClean="0"/>
              <a:t>(400</a:t>
            </a:r>
            <a:r>
              <a:rPr lang="en-US" smtClean="0"/>
              <a:t>)          Gross Margin (profit before GS &amp; A expenses).</a:t>
            </a:r>
          </a:p>
          <a:p>
            <a:r>
              <a:rPr lang="en-US" smtClean="0"/>
              <a:t>GM  =         $ 600</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87450" y="706438"/>
            <a:ext cx="4713288" cy="3535362"/>
          </a:xfrm>
          <a:ln/>
        </p:spPr>
      </p:sp>
      <p:sp>
        <p:nvSpPr>
          <p:cNvPr id="163843" name="Rectangle 3"/>
          <p:cNvSpPr>
            <a:spLocks noGrp="1" noChangeArrowheads="1"/>
          </p:cNvSpPr>
          <p:nvPr>
            <p:ph type="body" idx="1"/>
          </p:nvPr>
        </p:nvSpPr>
        <p:spPr>
          <a:xfrm>
            <a:off x="944563" y="4478338"/>
            <a:ext cx="5197475"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practice, the net income percentage is frequently called the return on sales ratio. </a:t>
            </a:r>
          </a:p>
          <a:p>
            <a:pPr eaLnBrk="1" hangingPunct="1"/>
            <a:endParaRPr lang="en-US" dirty="0" smtClean="0"/>
          </a:p>
          <a:p>
            <a:pPr eaLnBrk="1" hangingPunct="1"/>
            <a:r>
              <a:rPr lang="en-US" dirty="0" smtClean="0"/>
              <a:t>Return on sales expresses net income </a:t>
            </a:r>
            <a:r>
              <a:rPr lang="en-US" dirty="0" smtClean="0">
                <a:solidFill>
                  <a:schemeClr val="tx2"/>
                </a:solidFill>
                <a:latin typeface="Tahoma" pitchFamily="34" charset="0"/>
              </a:rPr>
              <a:t>as a percentage of sales and provides insight as to how much of each sales dollar is left as net income after all expenses are paid.</a:t>
            </a:r>
          </a:p>
          <a:p>
            <a:pPr eaLnBrk="1" hangingPunct="1"/>
            <a:endParaRPr lang="en-US" dirty="0" smtClean="0">
              <a:solidFill>
                <a:schemeClr val="tx2"/>
              </a:solidFill>
              <a:latin typeface="Tahoma" pitchFamily="34" charset="0"/>
            </a:endParaRPr>
          </a:p>
          <a:p>
            <a:pPr eaLnBrk="1" hangingPunct="1"/>
            <a:r>
              <a:rPr lang="en-US" dirty="0" smtClean="0">
                <a:solidFill>
                  <a:schemeClr val="tx2"/>
                </a:solidFill>
                <a:latin typeface="Tahoma" pitchFamily="34" charset="0"/>
              </a:rPr>
              <a:t>It is calculated as net income divided by net sales. </a:t>
            </a:r>
          </a:p>
          <a:p>
            <a:pPr eaLnBrk="1" hangingPunct="1"/>
            <a:endParaRPr lang="en-US" dirty="0" smtClean="0">
              <a:solidFill>
                <a:schemeClr val="tx2"/>
              </a:solidFill>
              <a:latin typeface="Tahoma" pitchFamily="34" charset="0"/>
            </a:endParaRPr>
          </a:p>
          <a:p>
            <a:pPr>
              <a:spcBef>
                <a:spcPct val="0"/>
              </a:spcBef>
            </a:pPr>
            <a:r>
              <a:rPr lang="en-US" dirty="0" smtClean="0"/>
              <a:t>Other things being equal, the company with the higher return on sales percentage is doing a better job of controlling costs.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486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486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4869" name="Rectangle 5"/>
          <p:cNvSpPr>
            <a:spLocks noGrp="1" noRot="1" noChangeAspect="1" noChangeArrowheads="1" noTextEdit="1"/>
          </p:cNvSpPr>
          <p:nvPr>
            <p:ph type="sldImg"/>
          </p:nvPr>
        </p:nvSpPr>
        <p:spPr>
          <a:ln cap="flat"/>
        </p:spPr>
      </p:sp>
      <p:sp>
        <p:nvSpPr>
          <p:cNvPr id="16487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Net Income = $500   Net Sales = $1,000</a:t>
            </a:r>
          </a:p>
          <a:p>
            <a:r>
              <a:rPr lang="en-US" smtClean="0"/>
              <a:t>Each dollar of Sales generates $.50  (500 / 1,000) of net income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589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589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5893" name="Rectangle 5"/>
          <p:cNvSpPr>
            <a:spLocks noGrp="1" noRot="1" noChangeAspect="1" noChangeArrowheads="1" noTextEdit="1"/>
          </p:cNvSpPr>
          <p:nvPr>
            <p:ph type="sldImg"/>
          </p:nvPr>
        </p:nvSpPr>
        <p:spPr>
          <a:ln cap="flat"/>
        </p:spPr>
      </p:sp>
      <p:sp>
        <p:nvSpPr>
          <p:cNvPr id="165894"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Net Income = $500   Net Sales = $1,000</a:t>
            </a:r>
          </a:p>
          <a:p>
            <a:r>
              <a:rPr lang="en-US" smtClean="0"/>
              <a:t>Each dollar of Sales generates $.50  (500 / 1,000) of net income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649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650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6501" name="Rectangle 5"/>
          <p:cNvSpPr>
            <a:spLocks noGrp="1" noRot="1" noChangeAspect="1" noChangeArrowheads="1" noTextEdit="1"/>
          </p:cNvSpPr>
          <p:nvPr>
            <p:ph type="sldImg"/>
          </p:nvPr>
        </p:nvSpPr>
        <p:spPr>
          <a:ln cap="flat"/>
        </p:spPr>
      </p:sp>
      <p:sp>
        <p:nvSpPr>
          <p:cNvPr id="10650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752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752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7525" name="Rectangle 5"/>
          <p:cNvSpPr>
            <a:spLocks noGrp="1" noRot="1" noChangeAspect="1" noChangeArrowheads="1" noTextEdit="1"/>
          </p:cNvSpPr>
          <p:nvPr>
            <p:ph type="sldImg"/>
          </p:nvPr>
        </p:nvSpPr>
        <p:spPr>
          <a:ln cap="flat"/>
        </p:spPr>
      </p:sp>
      <p:sp>
        <p:nvSpPr>
          <p:cNvPr id="107526"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Notice that a multistep income statement is more informative than one which simply subtracts expenses from revenues. Income statements that display a single comparison of total revenues and total expenses are called single-step income statements.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multistep income statement separates cost of goods sold from other expenses in order to show the company’s gross margin.  Also note that operating income is reported separately from net income.  </a:t>
            </a:r>
            <a:r>
              <a:rPr lang="en-US" dirty="0" err="1" smtClean="0"/>
              <a:t>Nonoperating</a:t>
            </a:r>
            <a:r>
              <a:rPr lang="en-US" dirty="0" smtClean="0"/>
              <a:t> items, which include interest revenue or expenses and gains or losses on the sale of assets, are reported after operating income to arrive at net income.</a:t>
            </a:r>
          </a:p>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854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854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8549" name="Rectangle 5"/>
          <p:cNvSpPr>
            <a:spLocks noGrp="1" noRot="1" noChangeAspect="1" noChangeArrowheads="1" noTextEdit="1"/>
          </p:cNvSpPr>
          <p:nvPr>
            <p:ph type="sldImg"/>
          </p:nvPr>
        </p:nvSpPr>
        <p:spPr>
          <a:ln cap="flat"/>
        </p:spPr>
      </p:sp>
      <p:sp>
        <p:nvSpPr>
          <p:cNvPr id="10855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2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2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29" name="Rectangle 5"/>
          <p:cNvSpPr>
            <a:spLocks noGrp="1" noRot="1" noChangeAspect="1" noChangeArrowheads="1" noTextEdit="1"/>
          </p:cNvSpPr>
          <p:nvPr>
            <p:ph type="sldImg"/>
          </p:nvPr>
        </p:nvSpPr>
        <p:spPr>
          <a:ln cap="flat"/>
        </p:spPr>
      </p:sp>
      <p:sp>
        <p:nvSpPr>
          <p:cNvPr id="10343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957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957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9573" name="Rectangle 5"/>
          <p:cNvSpPr>
            <a:spLocks noGrp="1" noRot="1" noChangeAspect="1" noChangeArrowheads="1" noTextEdit="1"/>
          </p:cNvSpPr>
          <p:nvPr>
            <p:ph type="sldImg"/>
          </p:nvPr>
        </p:nvSpPr>
        <p:spPr>
          <a:ln cap="flat"/>
        </p:spPr>
      </p:sp>
      <p:sp>
        <p:nvSpPr>
          <p:cNvPr id="109574"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59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59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597" name="Rectangle 5"/>
          <p:cNvSpPr>
            <a:spLocks noGrp="1" noRot="1" noChangeAspect="1" noChangeArrowheads="1" noTextEdit="1"/>
          </p:cNvSpPr>
          <p:nvPr>
            <p:ph type="sldImg"/>
          </p:nvPr>
        </p:nvSpPr>
        <p:spPr>
          <a:ln cap="flat"/>
        </p:spPr>
      </p:sp>
      <p:sp>
        <p:nvSpPr>
          <p:cNvPr id="11059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691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691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6917" name="Rectangle 5"/>
          <p:cNvSpPr>
            <a:spLocks noGrp="1" noRot="1" noChangeAspect="1" noChangeArrowheads="1" noTextEdit="1"/>
          </p:cNvSpPr>
          <p:nvPr>
            <p:ph type="sldImg"/>
          </p:nvPr>
        </p:nvSpPr>
        <p:spPr>
          <a:ln cap="flat"/>
        </p:spPr>
      </p:sp>
      <p:sp>
        <p:nvSpPr>
          <p:cNvPr id="16691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793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794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7941" name="Rectangle 5"/>
          <p:cNvSpPr>
            <a:spLocks noGrp="1" noRot="1" noChangeAspect="1" noChangeArrowheads="1" noTextEdit="1"/>
          </p:cNvSpPr>
          <p:nvPr>
            <p:ph type="sldImg"/>
          </p:nvPr>
        </p:nvSpPr>
        <p:spPr>
          <a:ln cap="flat"/>
        </p:spPr>
      </p:sp>
      <p:sp>
        <p:nvSpPr>
          <p:cNvPr id="16794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8963"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8964"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8965" name="Rectangle 5"/>
          <p:cNvSpPr>
            <a:spLocks noGrp="1" noRot="1" noChangeAspect="1" noChangeArrowheads="1" noTextEdit="1"/>
          </p:cNvSpPr>
          <p:nvPr>
            <p:ph type="sldImg"/>
          </p:nvPr>
        </p:nvSpPr>
        <p:spPr>
          <a:ln cap="flat"/>
        </p:spPr>
      </p:sp>
      <p:sp>
        <p:nvSpPr>
          <p:cNvPr id="168966"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This exhibit contains 2012 and 2013 income statements.  These are called common size financial statements.  In common size income statements, all items on the income statement are stated as a percentage of net sales. </a:t>
            </a:r>
          </a:p>
          <a:p>
            <a:endParaRPr lang="en-US" dirty="0" smtClean="0"/>
          </a:p>
          <a:p>
            <a:r>
              <a:rPr lang="en-US" dirty="0" smtClean="0"/>
              <a:t>Express the percent column as dollar and cents.  (It makes more sense that way).  So, for 2013, for every $1.00 of sales, we spent $0.60</a:t>
            </a:r>
            <a:r>
              <a:rPr lang="en-US" baseline="0" dirty="0" smtClean="0"/>
              <a:t> on inventory and $0.15 on Administrative expenses.  </a:t>
            </a:r>
          </a:p>
          <a:p>
            <a:endParaRPr lang="en-US" baseline="0" dirty="0" smtClean="0"/>
          </a:p>
          <a:p>
            <a:r>
              <a:rPr lang="en-US" baseline="0" dirty="0" smtClean="0"/>
              <a:t>In 2013, for every $1.00 in sales, we spent $0.667 on inventory as well as 23.3 cents for Administrative expenses.  Even though more were spent on Selling expenses, it was still $.20 for every dollar of sales earned.  This tells me that higher inventory cost decreased our profitability in 2013 (probably explains some of the increase in sales).  Also, Administrative expenses increased at a faster pace compared to 2012.  These two factors contributed to a loss in 2013.  Since Sales stayed at $0.20 for every dollar earned, it did not contribute to the loss in 2013.  </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9987"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9988"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9989" name="Rectangle 5"/>
          <p:cNvSpPr>
            <a:spLocks noGrp="1" noRot="1" noChangeAspect="1" noChangeArrowheads="1" noTextEdit="1"/>
          </p:cNvSpPr>
          <p:nvPr>
            <p:ph type="sldImg"/>
          </p:nvPr>
        </p:nvSpPr>
        <p:spPr>
          <a:ln cap="flat"/>
        </p:spPr>
      </p:sp>
      <p:sp>
        <p:nvSpPr>
          <p:cNvPr id="16999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101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101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1013" name="Rectangle 5"/>
          <p:cNvSpPr>
            <a:spLocks noGrp="1" noRot="1" noChangeAspect="1" noChangeArrowheads="1" noTextEdit="1"/>
          </p:cNvSpPr>
          <p:nvPr>
            <p:ph type="sldImg"/>
          </p:nvPr>
        </p:nvSpPr>
        <p:spPr>
          <a:ln cap="flat"/>
        </p:spPr>
      </p:sp>
      <p:sp>
        <p:nvSpPr>
          <p:cNvPr id="171014"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2035"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2036"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2037" name="Rectangle 5"/>
          <p:cNvSpPr>
            <a:spLocks noGrp="1" noRot="1" noChangeAspect="1" noChangeArrowheads="1" noTextEdit="1"/>
          </p:cNvSpPr>
          <p:nvPr>
            <p:ph type="sldImg"/>
          </p:nvPr>
        </p:nvSpPr>
        <p:spPr>
          <a:ln cap="flat"/>
        </p:spPr>
      </p:sp>
      <p:sp>
        <p:nvSpPr>
          <p:cNvPr id="17203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3059"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3060"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3061" name="Rectangle 5"/>
          <p:cNvSpPr>
            <a:spLocks noGrp="1" noRot="1" noChangeAspect="1" noChangeArrowheads="1" noTextEdit="1"/>
          </p:cNvSpPr>
          <p:nvPr>
            <p:ph type="sldImg"/>
          </p:nvPr>
        </p:nvSpPr>
        <p:spPr>
          <a:ln cap="flat"/>
        </p:spPr>
      </p:sp>
      <p:sp>
        <p:nvSpPr>
          <p:cNvPr id="173062"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016375"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4451" name="Rectangle 3"/>
          <p:cNvSpPr>
            <a:spLocks noChangeArrowheads="1"/>
          </p:cNvSpPr>
          <p:nvPr/>
        </p:nvSpPr>
        <p:spPr bwMode="auto">
          <a:xfrm>
            <a:off x="0" y="8956675"/>
            <a:ext cx="3070225"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4452" name="Rectangle 4"/>
          <p:cNvSpPr>
            <a:spLocks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4453" name="Rectangle 5"/>
          <p:cNvSpPr>
            <a:spLocks noGrp="1" noRot="1" noChangeAspect="1" noChangeArrowheads="1" noTextEdit="1"/>
          </p:cNvSpPr>
          <p:nvPr>
            <p:ph type="sldImg"/>
          </p:nvPr>
        </p:nvSpPr>
        <p:spPr>
          <a:ln cap="flat"/>
        </p:spPr>
      </p:sp>
      <p:sp>
        <p:nvSpPr>
          <p:cNvPr id="104454"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14788" y="8955088"/>
            <a:ext cx="3070225"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366" tIns="47183" rIns="94366" bIns="47183" anchor="b"/>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pPr algn="r" eaLnBrk="1" hangingPunct="1"/>
            <a:fld id="{DA7A307E-107D-4550-B5F7-F613B6B31297}" type="slidenum">
              <a:rPr lang="en-US" sz="1200">
                <a:latin typeface="Arial" charset="0"/>
              </a:rPr>
              <a:pPr algn="r" eaLnBrk="1" hangingPunct="1"/>
              <a:t>9</a:t>
            </a:fld>
            <a:endParaRPr lang="en-US" sz="1200">
              <a:latin typeface="Arial" charset="0"/>
            </a:endParaRPr>
          </a:p>
        </p:txBody>
      </p:sp>
      <p:sp>
        <p:nvSpPr>
          <p:cNvPr id="105475" name="Rectangle 2"/>
          <p:cNvSpPr>
            <a:spLocks noGrp="1" noRot="1" noChangeAspect="1" noChangeArrowheads="1" noTextEdit="1"/>
          </p:cNvSpPr>
          <p:nvPr>
            <p:ph type="sldImg"/>
          </p:nvPr>
        </p:nvSpPr>
        <p:spPr>
          <a:xfrm>
            <a:off x="1185863" y="706438"/>
            <a:ext cx="4716462" cy="3536950"/>
          </a:xfrm>
          <a:ln/>
        </p:spPr>
      </p:sp>
      <p:sp>
        <p:nvSpPr>
          <p:cNvPr id="105476" name="Rectangle 3"/>
          <p:cNvSpPr>
            <a:spLocks noGrp="1" noChangeArrowheads="1"/>
          </p:cNvSpPr>
          <p:nvPr>
            <p:ph type="body" idx="1"/>
          </p:nvPr>
        </p:nvSpPr>
        <p:spPr>
          <a:xfrm>
            <a:off x="944563" y="4478338"/>
            <a:ext cx="5197475" cy="42433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366" tIns="47183" rIns="94366" bIns="47183"/>
          <a:lstStyle/>
          <a:p>
            <a:pPr eaLnBrk="1" hangingPunct="1"/>
            <a:r>
              <a:rPr lang="en-US" smtClean="0"/>
              <a:t>Part I</a:t>
            </a:r>
          </a:p>
          <a:p>
            <a:pPr eaLnBrk="1" hangingPunct="1"/>
            <a:r>
              <a:rPr lang="en-US" smtClean="0"/>
              <a:t>The amount of inventory that is available for sale during a specific accounting period is calculated as beginning inventory plus purchases.</a:t>
            </a:r>
          </a:p>
          <a:p>
            <a:pPr eaLnBrk="1" hangingPunct="1"/>
            <a:endParaRPr lang="en-US" smtClean="0"/>
          </a:p>
          <a:p>
            <a:pPr eaLnBrk="1" hangingPunct="1"/>
            <a:r>
              <a:rPr lang="en-US" smtClean="0"/>
              <a:t>Part II</a:t>
            </a:r>
          </a:p>
          <a:p>
            <a:pPr eaLnBrk="1" hangingPunct="1"/>
            <a:r>
              <a:rPr lang="en-US" smtClean="0"/>
              <a:t>The cost of goods available for sale is allocated between the asset account Merchandise Inventory  and an expense account called Cost of Goods Sold.  The Merchandise Inventory account reports the cost of inventory items that have not been sold during the period.  The cost of items sold is reported in the expense account, Cost of Goods Sold.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5- </a:t>
            </a:r>
            <a:fld id="{DE313C58-1E2C-4FF6-A81D-4FCB2F9AC99A}"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410883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5- </a:t>
            </a:r>
            <a:fld id="{695002CE-DD4B-4164-B6D8-9EE74B6CE1CC}"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330559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42900"/>
            <a:ext cx="19812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42900"/>
            <a:ext cx="57912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5- </a:t>
            </a:r>
            <a:fld id="{C8206ABB-B131-4630-A4FB-1A546A8AE044}"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85374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
            <a:ext cx="79248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Slide Number Placeholder 4"/>
          <p:cNvSpPr>
            <a:spLocks noGrp="1"/>
          </p:cNvSpPr>
          <p:nvPr>
            <p:ph type="sldNum" sz="quarter" idx="10"/>
          </p:nvPr>
        </p:nvSpPr>
        <p:spPr/>
        <p:txBody>
          <a:bodyPr/>
          <a:lstStyle>
            <a:lvl1pPr>
              <a:defRPr/>
            </a:lvl1pPr>
          </a:lstStyle>
          <a:p>
            <a:pPr>
              <a:defRPr/>
            </a:pPr>
            <a:r>
              <a:rPr lang="en-US"/>
              <a:t>5- </a:t>
            </a:r>
            <a:fld id="{673D02E7-5AB8-4D90-A138-FF382A1289B2}"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325294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
            <a:ext cx="792480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5- </a:t>
            </a:r>
            <a:fld id="{4E404D1F-094F-40A0-9889-8D6742AACF0B}"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224609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5- </a:t>
            </a:r>
            <a:fld id="{4092AB02-E960-4223-8428-37FE2FA66F07}"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203961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r>
              <a:rPr lang="en-US"/>
              <a:t>5- </a:t>
            </a:r>
            <a:fld id="{E2B846A1-135B-4C45-9383-8E246EBE6AE5}"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423340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5- </a:t>
            </a:r>
            <a:fld id="{293F4FBD-138A-4291-A000-74A956B6816E}"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369727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r>
              <a:rPr lang="en-US"/>
              <a:t>5- </a:t>
            </a:r>
            <a:fld id="{8B0B0972-76BC-4FB4-AEC2-1F8CF0664993}"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193850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r>
              <a:rPr lang="en-US"/>
              <a:t>5- </a:t>
            </a:r>
            <a:fld id="{5412C024-6078-4097-BE44-CC1D52FE3F9B}"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115916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5- </a:t>
            </a:r>
            <a:fld id="{13FCB078-8C7A-4AE7-9A9F-53B3B1F1E50D}"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259895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5- </a:t>
            </a:r>
            <a:fld id="{BB8B7517-43A0-400F-AA0C-59F0A116B113}"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149957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5- </a:t>
            </a:r>
            <a:fld id="{296D36DE-E0F6-4F6A-B9E6-CBDEA180CCBD}"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xmlns="" val="349334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533400" y="342900"/>
            <a:ext cx="7924800" cy="11049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43011"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1588" y="6478588"/>
            <a:ext cx="1901825" cy="301625"/>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400" b="1" i="1">
                <a:solidFill>
                  <a:schemeClr val="tx2"/>
                </a:solidFill>
                <a:latin typeface="Arial" charset="0"/>
              </a:rPr>
              <a:t>    McGraw-Hill/Irwin</a:t>
            </a:r>
            <a:endParaRPr lang="en-US" sz="1400" b="1" i="1">
              <a:solidFill>
                <a:schemeClr val="tx2"/>
              </a:solidFill>
              <a:latin typeface="Book Antiqua" pitchFamily="18" charset="0"/>
            </a:endParaRPr>
          </a:p>
        </p:txBody>
      </p:sp>
      <p:sp>
        <p:nvSpPr>
          <p:cNvPr id="1032" name="Rectangle 8"/>
          <p:cNvSpPr>
            <a:spLocks noChangeArrowheads="1"/>
          </p:cNvSpPr>
          <p:nvPr/>
        </p:nvSpPr>
        <p:spPr bwMode="auto">
          <a:xfrm>
            <a:off x="5334000" y="6477000"/>
            <a:ext cx="3732213" cy="301625"/>
          </a:xfrm>
          <a:prstGeom prst="rect">
            <a:avLst/>
          </a:prstGeom>
          <a:noFill/>
          <a:ln w="12700">
            <a:noFill/>
            <a:miter lim="800000"/>
            <a:headEnd/>
            <a:tailEnd/>
          </a:ln>
          <a:effectLst/>
        </p:spPr>
        <p:txBody>
          <a:bodyPr lIns="90488" tIns="44450" rIns="90488" bIns="44450">
            <a:spAutoFit/>
          </a:bodyPr>
          <a:lstStyle/>
          <a:p>
            <a:pPr algn="ctr">
              <a:spcBef>
                <a:spcPct val="50000"/>
              </a:spcBef>
              <a:buFontTx/>
              <a:buChar char="©"/>
              <a:defRPr/>
            </a:pPr>
            <a:r>
              <a:rPr lang="en-US" sz="1200" b="1" i="1">
                <a:solidFill>
                  <a:schemeClr val="tx2"/>
                </a:solidFill>
                <a:latin typeface="Book Antiqua" pitchFamily="18" charset="0"/>
              </a:rPr>
              <a:t> </a:t>
            </a:r>
            <a:r>
              <a:rPr lang="en-US" sz="1400" b="1" i="1">
                <a:solidFill>
                  <a:schemeClr val="tx2"/>
                </a:solidFill>
              </a:rPr>
              <a:t>The McGraw-Hill Companies, Inc., </a:t>
            </a:r>
          </a:p>
        </p:txBody>
      </p:sp>
      <p:sp>
        <p:nvSpPr>
          <p:cNvPr id="1034" name="Rectangle 10"/>
          <p:cNvSpPr>
            <a:spLocks noGrp="1" noChangeArrowheads="1"/>
          </p:cNvSpPr>
          <p:nvPr>
            <p:ph type="sldNum" sz="quarter" idx="4"/>
          </p:nvPr>
        </p:nvSpPr>
        <p:spPr bwMode="auto">
          <a:xfrm>
            <a:off x="0" y="0"/>
            <a:ext cx="762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00279F"/>
                </a:solidFill>
                <a:latin typeface="+mn-lt"/>
              </a:defRPr>
            </a:lvl1pPr>
          </a:lstStyle>
          <a:p>
            <a:pPr>
              <a:defRPr/>
            </a:pPr>
            <a:r>
              <a:rPr lang="en-US"/>
              <a:t>5- </a:t>
            </a:r>
            <a:fld id="{45C57657-FC8D-43D5-AD33-A835379E5B0D}"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5000"/>
        <a:buFont typeface="Monotype Sort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n"/>
        <a:defRPr sz="2800" b="1">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Monotype Sorts" pitchFamily="2" charset="2"/>
        <a:buChar char="s"/>
        <a:defRPr sz="2400" b="1">
          <a:solidFill>
            <a:schemeClr val="tx1"/>
          </a:solidFill>
          <a:latin typeface="+mn-lt"/>
        </a:defRPr>
      </a:lvl3pPr>
      <a:lvl4pPr marL="1600200" indent="-228600" algn="l" rtl="0" eaLnBrk="0" fontAlgn="base" hangingPunct="0">
        <a:spcBef>
          <a:spcPct val="20000"/>
        </a:spcBef>
        <a:spcAft>
          <a:spcPct val="0"/>
        </a:spcAft>
        <a:buClr>
          <a:schemeClr val="accent2"/>
        </a:buClr>
        <a:buSzPct val="100000"/>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b="1">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b="1">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b="1">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b="1">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angrywhiteboy.org/wp-content/uploads/2006/10/target.jpg&amp;imgrefurl=http://www.620wtmj.com/shows/jeffwagner/45156192.html&amp;usg=__CPO-OoCg4ViAs3B1NCx1-BT7_nc=&amp;h=416&amp;w=600&amp;sz=103&amp;hl=en&amp;start=4&amp;tbnid=JmGscbpY79TenM:&amp;tbnh=94&amp;tbnw=135&amp;prev=/images?q=target+store&amp;gbv=2&amp;hl=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gif"/><Relationship Id="rId4" Type="http://schemas.openxmlformats.org/officeDocument/2006/relationships/oleObject" Target="../embeddings/Microsoft_Office_Excel_97-2003_Worksheet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Excel_97-2003_Worksheet7.xls"/><Relationship Id="rId4" Type="http://schemas.openxmlformats.org/officeDocument/2006/relationships/oleObject" Target="../embeddings/Microsoft_Office_Excel_97-2003_Worksheet6.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Excel_97-2003_Worksheet10.xls"/><Relationship Id="rId4" Type="http://schemas.openxmlformats.org/officeDocument/2006/relationships/oleObject" Target="../embeddings/Microsoft_Office_Excel_97-2003_Worksheet9.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97-2003_Worksheet1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Microsoft_Office_Excel_97-2003_Worksheet13.xls"/><Relationship Id="rId4" Type="http://schemas.openxmlformats.org/officeDocument/2006/relationships/oleObject" Target="../embeddings/Microsoft_Office_Excel_97-2003_Worksheet12.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14.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Microsoft_Office_Excel_97-2003_Worksheet16.xls"/><Relationship Id="rId4" Type="http://schemas.openxmlformats.org/officeDocument/2006/relationships/oleObject" Target="../embeddings/Microsoft_Office_Excel_97-2003_Worksheet15.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Microsoft_Office_Excel_97-2003_Worksheet17.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Microsoft_Office_Excel_97-2003_Worksheet19.xls"/><Relationship Id="rId4" Type="http://schemas.openxmlformats.org/officeDocument/2006/relationships/oleObject" Target="../embeddings/Microsoft_Office_Excel_97-2003_Worksheet18.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Microsoft_Office_Excel_97-2003_Worksheet20.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Microsoft_Office_Excel_97-2003_Worksheet22.xls"/><Relationship Id="rId4" Type="http://schemas.openxmlformats.org/officeDocument/2006/relationships/oleObject" Target="../embeddings/Microsoft_Office_Excel_97-2003_Worksheet21.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Microsoft_Office_Excel_97-2003_Worksheet23.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Microsoft_Office_Excel_97-2003_Worksheet25.xls"/><Relationship Id="rId4" Type="http://schemas.openxmlformats.org/officeDocument/2006/relationships/oleObject" Target="../embeddings/Microsoft_Office_Excel_97-2003_Worksheet24.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Microsoft_Office_Excel_97-2003_Worksheet26.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Microsoft_Office_Excel_97-2003_Worksheet28.xls"/><Relationship Id="rId4" Type="http://schemas.openxmlformats.org/officeDocument/2006/relationships/oleObject" Target="../embeddings/Microsoft_Office_Excel_97-2003_Worksheet27.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Microsoft_Office_Excel_97-2003_Worksheet29.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Microsoft_Office_Excel_97-2003_Worksheet30.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Microsoft_Office_Excel_97-2003_Worksheet32.xls"/><Relationship Id="rId4" Type="http://schemas.openxmlformats.org/officeDocument/2006/relationships/oleObject" Target="../embeddings/Microsoft_Office_Excel_97-2003_Worksheet31.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Microsoft_Office_Excel_97-2003_Worksheet33.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Microsoft_Office_Excel_97-2003_Worksheet35.xls"/><Relationship Id="rId4" Type="http://schemas.openxmlformats.org/officeDocument/2006/relationships/oleObject" Target="../embeddings/Microsoft_Office_Excel_97-2003_Worksheet34.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Microsoft_Office_Excel_97-2003_Worksheet36.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Microsoft_Office_Excel_97-2003_Worksheet38.xls"/><Relationship Id="rId4" Type="http://schemas.openxmlformats.org/officeDocument/2006/relationships/oleObject" Target="../embeddings/Microsoft_Office_Excel_97-2003_Worksheet37.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Microsoft_Office_Excel_97-2003_Worksheet39.xls"/></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Microsoft_Office_Excel_97-2003_Worksheet41.xls"/><Relationship Id="rId4" Type="http://schemas.openxmlformats.org/officeDocument/2006/relationships/oleObject" Target="../embeddings/Microsoft_Office_Excel_97-2003_Worksheet40.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47.gif"/><Relationship Id="rId5" Type="http://schemas.openxmlformats.org/officeDocument/2006/relationships/oleObject" Target="../embeddings/Microsoft_Office_Excel_97-2003_Worksheet42.xls"/><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5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oleObject" Target="../embeddings/Microsoft_Office_Excel_97-2003_Worksheet44.xls"/><Relationship Id="rId4" Type="http://schemas.openxmlformats.org/officeDocument/2006/relationships/oleObject" Target="../embeddings/Microsoft_Office_Excel_97-2003_Worksheet43.xls"/></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oleObject" Target="../embeddings/oleObject8.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39.vml"/><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oleObject" Target="../embeddings/oleObject1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vmlDrawing" Target="../drawings/vmlDrawing41.vml"/><Relationship Id="rId4" Type="http://schemas.openxmlformats.org/officeDocument/2006/relationships/oleObject" Target="../embeddings/oleObject12.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6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p:txBody>
          <a:bodyPr/>
          <a:lstStyle/>
          <a:p>
            <a:pPr algn="l">
              <a:defRPr/>
            </a:pPr>
            <a:r>
              <a:rPr lang="en-US" dirty="0" smtClean="0"/>
              <a:t>Chapter Four</a:t>
            </a:r>
          </a:p>
        </p:txBody>
      </p:sp>
      <p:sp>
        <p:nvSpPr>
          <p:cNvPr id="57347" name="Rectangle 3"/>
          <p:cNvSpPr>
            <a:spLocks noGrp="1" noChangeArrowheads="1"/>
          </p:cNvSpPr>
          <p:nvPr>
            <p:ph type="subTitle" idx="1"/>
          </p:nvPr>
        </p:nvSpPr>
        <p:spPr>
          <a:xfrm>
            <a:off x="838200" y="3733800"/>
            <a:ext cx="3276600" cy="1752600"/>
          </a:xfrm>
        </p:spPr>
        <p:txBody>
          <a:bodyPr/>
          <a:lstStyle/>
          <a:p>
            <a:r>
              <a:rPr lang="en-US" smtClean="0"/>
              <a:t>Accounting for Merchandising Businesses</a:t>
            </a:r>
          </a:p>
        </p:txBody>
      </p:sp>
      <p:pic>
        <p:nvPicPr>
          <p:cNvPr id="57348" name="Picture 6" descr="http://t0.gstatic.com/images?q=tbn:JmGscbpY79TenM:http://www.angrywhiteboy.org/wp-content/uploads/2006/10/target.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3400" y="1676400"/>
            <a:ext cx="4475163" cy="311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r>
              <a:rPr lang="en-US"/>
              <a:t>5- </a:t>
            </a:r>
            <a:fld id="{75186757-D5A7-4B0E-9AD2-9C6180376A9A}" type="slidenum">
              <a:rPr lang="en-US"/>
              <a:pPr>
                <a:defRPr/>
              </a:pPr>
              <a:t>10</a:t>
            </a:fld>
            <a:endParaRPr lang="en-US" sz="1400" b="0">
              <a:solidFill>
                <a:schemeClr val="tx1"/>
              </a:solidFill>
              <a:latin typeface="Times New Roman" pitchFamily="18" charset="0"/>
            </a:endParaRPr>
          </a:p>
        </p:txBody>
      </p:sp>
      <p:sp>
        <p:nvSpPr>
          <p:cNvPr id="58371"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8372"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2740" name="Rectangle 4"/>
          <p:cNvSpPr>
            <a:spLocks noGrp="1" noChangeArrowheads="1"/>
          </p:cNvSpPr>
          <p:nvPr>
            <p:ph type="title"/>
          </p:nvPr>
        </p:nvSpPr>
        <p:spPr>
          <a:xfrm>
            <a:off x="381000" y="1143000"/>
            <a:ext cx="8382000" cy="533400"/>
          </a:xfrm>
        </p:spPr>
        <p:txBody>
          <a:bodyPr anchor="b"/>
          <a:lstStyle/>
          <a:p>
            <a:pPr>
              <a:defRPr/>
            </a:pPr>
            <a:r>
              <a:rPr lang="en-US" sz="3200" b="0" smtClean="0"/>
              <a:t>   </a:t>
            </a:r>
          </a:p>
        </p:txBody>
      </p:sp>
      <p:sp>
        <p:nvSpPr>
          <p:cNvPr id="58374" name="Rectangle 5"/>
          <p:cNvSpPr>
            <a:spLocks noGrp="1" noChangeArrowheads="1"/>
          </p:cNvSpPr>
          <p:nvPr>
            <p:ph type="body" idx="1"/>
          </p:nvPr>
        </p:nvSpPr>
        <p:spPr>
          <a:xfrm>
            <a:off x="609600" y="457200"/>
            <a:ext cx="7924800" cy="5486400"/>
          </a:xfrm>
          <a:noFill/>
        </p:spPr>
        <p:txBody>
          <a:bodyPr/>
          <a:lstStyle/>
          <a:p>
            <a:pPr algn="ctr">
              <a:buFont typeface="Monotype Sorts" pitchFamily="2" charset="2"/>
              <a:buNone/>
            </a:pPr>
            <a:r>
              <a:rPr lang="en-US" b="0" u="sng" smtClean="0">
                <a:solidFill>
                  <a:srgbClr val="00279F"/>
                </a:solidFill>
              </a:rPr>
              <a:t>Purchase $4,000 of Office Supplies</a:t>
            </a:r>
            <a:r>
              <a:rPr lang="en-US" b="0" smtClean="0"/>
              <a:t> </a:t>
            </a:r>
          </a:p>
          <a:p>
            <a:pPr>
              <a:buFont typeface="Monotype Sorts" pitchFamily="2" charset="2"/>
              <a:buNone/>
            </a:pPr>
            <a:r>
              <a:rPr lang="en-US" sz="1400" smtClean="0"/>
              <a:t> </a:t>
            </a:r>
            <a:r>
              <a:rPr lang="en-US" sz="2800" smtClean="0"/>
              <a:t>Date          Account Title              Debit   Credit</a:t>
            </a:r>
          </a:p>
          <a:p>
            <a:pPr>
              <a:buFont typeface="Monotype Sorts" pitchFamily="2" charset="2"/>
              <a:buNone/>
            </a:pPr>
            <a:r>
              <a:rPr lang="en-US" sz="2800" b="0" smtClean="0"/>
              <a:t>Jan. 6  Supplies				</a:t>
            </a:r>
            <a:r>
              <a:rPr lang="en-US" sz="2800" b="0" smtClean="0">
                <a:solidFill>
                  <a:srgbClr val="D10D0D"/>
                </a:solidFill>
              </a:rPr>
              <a:t>4,000</a:t>
            </a:r>
          </a:p>
          <a:p>
            <a:pPr lvl="3">
              <a:buFontTx/>
              <a:buNone/>
            </a:pPr>
            <a:r>
              <a:rPr lang="en-US" sz="2800" b="0" smtClean="0">
                <a:solidFill>
                  <a:srgbClr val="F92E06"/>
                </a:solidFill>
              </a:rPr>
              <a:t>    </a:t>
            </a:r>
            <a:r>
              <a:rPr lang="en-US" sz="2800" b="0" smtClean="0"/>
              <a:t>Cash				           </a:t>
            </a:r>
            <a:r>
              <a:rPr lang="en-US" sz="2800" b="0" smtClean="0">
                <a:solidFill>
                  <a:srgbClr val="D10D0D"/>
                </a:solidFill>
              </a:rPr>
              <a:t>4,000</a:t>
            </a:r>
          </a:p>
          <a:p>
            <a:pPr lvl="2">
              <a:buFont typeface="Monotype Sorts" pitchFamily="2" charset="2"/>
              <a:buNone/>
            </a:pPr>
            <a:r>
              <a:rPr lang="en-US" sz="3200" b="0" i="1" smtClean="0">
                <a:solidFill>
                  <a:schemeClr val="tx2"/>
                </a:solidFill>
              </a:rPr>
              <a:t> </a:t>
            </a:r>
            <a:endParaRPr lang="en-US" sz="2800" b="0" i="1" smtClean="0">
              <a:solidFill>
                <a:schemeClr val="tx2"/>
              </a:solidFill>
            </a:endParaRPr>
          </a:p>
        </p:txBody>
      </p:sp>
      <p:sp>
        <p:nvSpPr>
          <p:cNvPr id="58375" name="Line 6"/>
          <p:cNvSpPr>
            <a:spLocks noChangeShapeType="1"/>
          </p:cNvSpPr>
          <p:nvPr/>
        </p:nvSpPr>
        <p:spPr bwMode="auto">
          <a:xfrm>
            <a:off x="609600" y="10668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76" name="Line 7"/>
          <p:cNvSpPr>
            <a:spLocks noChangeShapeType="1"/>
          </p:cNvSpPr>
          <p:nvPr/>
        </p:nvSpPr>
        <p:spPr bwMode="auto">
          <a:xfrm>
            <a:off x="609600" y="16002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77" name="Line 8"/>
          <p:cNvSpPr>
            <a:spLocks noChangeShapeType="1"/>
          </p:cNvSpPr>
          <p:nvPr/>
        </p:nvSpPr>
        <p:spPr bwMode="auto">
          <a:xfrm>
            <a:off x="609600" y="21336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78" name="Line 9"/>
          <p:cNvSpPr>
            <a:spLocks noChangeShapeType="1"/>
          </p:cNvSpPr>
          <p:nvPr/>
        </p:nvSpPr>
        <p:spPr bwMode="auto">
          <a:xfrm>
            <a:off x="609600" y="25908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79" name="Line 10"/>
          <p:cNvSpPr>
            <a:spLocks noChangeShapeType="1"/>
          </p:cNvSpPr>
          <p:nvPr/>
        </p:nvSpPr>
        <p:spPr bwMode="auto">
          <a:xfrm>
            <a:off x="609600" y="30480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0" name="Line 11"/>
          <p:cNvSpPr>
            <a:spLocks noChangeShapeType="1"/>
          </p:cNvSpPr>
          <p:nvPr/>
        </p:nvSpPr>
        <p:spPr bwMode="auto">
          <a:xfrm>
            <a:off x="8382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1" name="Line 12"/>
          <p:cNvSpPr>
            <a:spLocks noChangeShapeType="1"/>
          </p:cNvSpPr>
          <p:nvPr/>
        </p:nvSpPr>
        <p:spPr bwMode="auto">
          <a:xfrm>
            <a:off x="6096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2" name="Line 13"/>
          <p:cNvSpPr>
            <a:spLocks noChangeShapeType="1"/>
          </p:cNvSpPr>
          <p:nvPr/>
        </p:nvSpPr>
        <p:spPr bwMode="auto">
          <a:xfrm>
            <a:off x="1676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3" name="Line 14"/>
          <p:cNvSpPr>
            <a:spLocks noChangeShapeType="1"/>
          </p:cNvSpPr>
          <p:nvPr/>
        </p:nvSpPr>
        <p:spPr bwMode="auto">
          <a:xfrm>
            <a:off x="5867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4" name="Line 15"/>
          <p:cNvSpPr>
            <a:spLocks noChangeShapeType="1"/>
          </p:cNvSpPr>
          <p:nvPr/>
        </p:nvSpPr>
        <p:spPr bwMode="auto">
          <a:xfrm>
            <a:off x="71628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5" name="Line 16"/>
          <p:cNvSpPr>
            <a:spLocks noChangeShapeType="1"/>
          </p:cNvSpPr>
          <p:nvPr/>
        </p:nvSpPr>
        <p:spPr bwMode="auto">
          <a:xfrm>
            <a:off x="1371600" y="1600200"/>
            <a:ext cx="0" cy="144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386" name="Line 17"/>
          <p:cNvSpPr>
            <a:spLocks noChangeShapeType="1"/>
          </p:cNvSpPr>
          <p:nvPr/>
        </p:nvSpPr>
        <p:spPr bwMode="auto">
          <a:xfrm>
            <a:off x="6096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7" name="Line 18"/>
          <p:cNvSpPr>
            <a:spLocks noChangeShapeType="1"/>
          </p:cNvSpPr>
          <p:nvPr/>
        </p:nvSpPr>
        <p:spPr bwMode="auto">
          <a:xfrm>
            <a:off x="32004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8" name="Line 19"/>
          <p:cNvSpPr>
            <a:spLocks noChangeShapeType="1"/>
          </p:cNvSpPr>
          <p:nvPr/>
        </p:nvSpPr>
        <p:spPr bwMode="auto">
          <a:xfrm>
            <a:off x="5867400" y="3886200"/>
            <a:ext cx="2514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9" name="Line 20"/>
          <p:cNvSpPr>
            <a:spLocks noChangeShapeType="1"/>
          </p:cNvSpPr>
          <p:nvPr/>
        </p:nvSpPr>
        <p:spPr bwMode="auto">
          <a:xfrm>
            <a:off x="1828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0" name="Line 21"/>
          <p:cNvSpPr>
            <a:spLocks noChangeShapeType="1"/>
          </p:cNvSpPr>
          <p:nvPr/>
        </p:nvSpPr>
        <p:spPr bwMode="auto">
          <a:xfrm>
            <a:off x="43434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1" name="Line 22"/>
          <p:cNvSpPr>
            <a:spLocks noChangeShapeType="1"/>
          </p:cNvSpPr>
          <p:nvPr/>
        </p:nvSpPr>
        <p:spPr bwMode="auto">
          <a:xfrm>
            <a:off x="7162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2759" name="Text Box 23"/>
          <p:cNvSpPr txBox="1">
            <a:spLocks noChangeArrowheads="1"/>
          </p:cNvSpPr>
          <p:nvPr/>
        </p:nvSpPr>
        <p:spPr bwMode="auto">
          <a:xfrm>
            <a:off x="609600" y="3200400"/>
            <a:ext cx="7696200" cy="420688"/>
          </a:xfrm>
          <a:prstGeom prst="rect">
            <a:avLst/>
          </a:prstGeom>
          <a:solidFill>
            <a:srgbClr val="FFFF6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t>   </a:t>
            </a:r>
            <a:r>
              <a:rPr lang="en-US" b="1">
                <a:latin typeface="Arial" charset="0"/>
              </a:rPr>
              <a:t>Post from General Journal to the General Ledger</a:t>
            </a:r>
          </a:p>
        </p:txBody>
      </p:sp>
      <p:sp>
        <p:nvSpPr>
          <p:cNvPr id="372760" name="Line 24"/>
          <p:cNvSpPr>
            <a:spLocks noChangeShapeType="1"/>
          </p:cNvSpPr>
          <p:nvPr/>
        </p:nvSpPr>
        <p:spPr bwMode="auto">
          <a:xfrm flipH="1">
            <a:off x="1524000" y="1981200"/>
            <a:ext cx="5029200" cy="2057400"/>
          </a:xfrm>
          <a:prstGeom prst="line">
            <a:avLst/>
          </a:prstGeom>
          <a:noFill/>
          <a:ln w="38100">
            <a:solidFill>
              <a:srgbClr val="F92E0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2761" name="Text Box 25"/>
          <p:cNvSpPr txBox="1">
            <a:spLocks noChangeArrowheads="1"/>
          </p:cNvSpPr>
          <p:nvPr/>
        </p:nvSpPr>
        <p:spPr bwMode="auto">
          <a:xfrm>
            <a:off x="609600" y="3962400"/>
            <a:ext cx="1143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2800" b="1">
                <a:solidFill>
                  <a:srgbClr val="F92E06"/>
                </a:solidFill>
              </a:rPr>
              <a:t>4,000</a:t>
            </a:r>
          </a:p>
        </p:txBody>
      </p:sp>
      <p:sp>
        <p:nvSpPr>
          <p:cNvPr id="372762" name="Line 26"/>
          <p:cNvSpPr>
            <a:spLocks noChangeShapeType="1"/>
          </p:cNvSpPr>
          <p:nvPr/>
        </p:nvSpPr>
        <p:spPr bwMode="auto">
          <a:xfrm>
            <a:off x="8153400" y="2514600"/>
            <a:ext cx="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2763" name="Text Box 27"/>
          <p:cNvSpPr txBox="1">
            <a:spLocks noChangeArrowheads="1"/>
          </p:cNvSpPr>
          <p:nvPr/>
        </p:nvSpPr>
        <p:spPr bwMode="auto">
          <a:xfrm>
            <a:off x="7239000" y="40386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chemeClr val="accent2"/>
                </a:solidFill>
              </a:rPr>
              <a:t> </a:t>
            </a:r>
            <a:r>
              <a:rPr lang="en-US" sz="2800" b="1">
                <a:solidFill>
                  <a:srgbClr val="D10D0D"/>
                </a:solidFill>
              </a:rPr>
              <a:t>4,000</a:t>
            </a:r>
          </a:p>
        </p:txBody>
      </p:sp>
      <p:sp>
        <p:nvSpPr>
          <p:cNvPr id="58397" name="Line 28"/>
          <p:cNvSpPr>
            <a:spLocks noChangeShapeType="1"/>
          </p:cNvSpPr>
          <p:nvPr/>
        </p:nvSpPr>
        <p:spPr bwMode="auto">
          <a:xfrm>
            <a:off x="457200" y="3200400"/>
            <a:ext cx="82296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8" name="Text Box 29"/>
          <p:cNvSpPr txBox="1">
            <a:spLocks noChangeArrowheads="1"/>
          </p:cNvSpPr>
          <p:nvPr/>
        </p:nvSpPr>
        <p:spPr bwMode="auto">
          <a:xfrm>
            <a:off x="1066800" y="35052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latin typeface="Arial" charset="0"/>
              </a:rPr>
              <a:t>Supplies</a:t>
            </a:r>
          </a:p>
        </p:txBody>
      </p:sp>
      <p:sp>
        <p:nvSpPr>
          <p:cNvPr id="58399" name="Text Box 30"/>
          <p:cNvSpPr txBox="1">
            <a:spLocks noChangeArrowheads="1"/>
          </p:cNvSpPr>
          <p:nvPr/>
        </p:nvSpPr>
        <p:spPr bwMode="auto">
          <a:xfrm>
            <a:off x="5715000" y="3505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 Cash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2760"/>
                                        </p:tgtEl>
                                        <p:attrNameLst>
                                          <p:attrName>style.visibility</p:attrName>
                                        </p:attrNameLst>
                                      </p:cBhvr>
                                      <p:to>
                                        <p:strVal val="visible"/>
                                      </p:to>
                                    </p:set>
                                    <p:animEffect transition="in" filter="wipe(up)">
                                      <p:cBhvr>
                                        <p:cTn id="7" dur="500"/>
                                        <p:tgtEl>
                                          <p:spTgt spid="372760"/>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2761"/>
                                        </p:tgtEl>
                                        <p:attrNameLst>
                                          <p:attrName>style.visibility</p:attrName>
                                        </p:attrNameLst>
                                      </p:cBhvr>
                                      <p:to>
                                        <p:strVal val="visible"/>
                                      </p:to>
                                    </p:set>
                                    <p:anim calcmode="lin" valueType="num">
                                      <p:cBhvr additive="base">
                                        <p:cTn id="11" dur="500" fill="hold"/>
                                        <p:tgtEl>
                                          <p:spTgt spid="372761"/>
                                        </p:tgtEl>
                                        <p:attrNameLst>
                                          <p:attrName>ppt_x</p:attrName>
                                        </p:attrNameLst>
                                      </p:cBhvr>
                                      <p:tavLst>
                                        <p:tav tm="0">
                                          <p:val>
                                            <p:strVal val="0-#ppt_w/2"/>
                                          </p:val>
                                        </p:tav>
                                        <p:tav tm="100000">
                                          <p:val>
                                            <p:strVal val="#ppt_x"/>
                                          </p:val>
                                        </p:tav>
                                      </p:tavLst>
                                    </p:anim>
                                    <p:anim calcmode="lin" valueType="num">
                                      <p:cBhvr additive="base">
                                        <p:cTn id="12" dur="500" fill="hold"/>
                                        <p:tgtEl>
                                          <p:spTgt spid="37276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372762"/>
                                        </p:tgtEl>
                                        <p:attrNameLst>
                                          <p:attrName>style.visibility</p:attrName>
                                        </p:attrNameLst>
                                      </p:cBhvr>
                                      <p:to>
                                        <p:strVal val="visible"/>
                                      </p:to>
                                    </p:set>
                                    <p:anim calcmode="lin" valueType="num">
                                      <p:cBhvr>
                                        <p:cTn id="17" dur="500" fill="hold"/>
                                        <p:tgtEl>
                                          <p:spTgt spid="372762"/>
                                        </p:tgtEl>
                                        <p:attrNameLst>
                                          <p:attrName>ppt_x</p:attrName>
                                        </p:attrNameLst>
                                      </p:cBhvr>
                                      <p:tavLst>
                                        <p:tav tm="0">
                                          <p:val>
                                            <p:strVal val="#ppt_x"/>
                                          </p:val>
                                        </p:tav>
                                        <p:tav tm="100000">
                                          <p:val>
                                            <p:strVal val="#ppt_x"/>
                                          </p:val>
                                        </p:tav>
                                      </p:tavLst>
                                    </p:anim>
                                    <p:anim calcmode="lin" valueType="num">
                                      <p:cBhvr>
                                        <p:cTn id="18" dur="500" fill="hold"/>
                                        <p:tgtEl>
                                          <p:spTgt spid="372762"/>
                                        </p:tgtEl>
                                        <p:attrNameLst>
                                          <p:attrName>ppt_y</p:attrName>
                                        </p:attrNameLst>
                                      </p:cBhvr>
                                      <p:tavLst>
                                        <p:tav tm="0">
                                          <p:val>
                                            <p:strVal val="#ppt_y-#ppt_h/2"/>
                                          </p:val>
                                        </p:tav>
                                        <p:tav tm="100000">
                                          <p:val>
                                            <p:strVal val="#ppt_y"/>
                                          </p:val>
                                        </p:tav>
                                      </p:tavLst>
                                    </p:anim>
                                    <p:anim calcmode="lin" valueType="num">
                                      <p:cBhvr>
                                        <p:cTn id="19" dur="500" fill="hold"/>
                                        <p:tgtEl>
                                          <p:spTgt spid="372762"/>
                                        </p:tgtEl>
                                        <p:attrNameLst>
                                          <p:attrName>ppt_w</p:attrName>
                                        </p:attrNameLst>
                                      </p:cBhvr>
                                      <p:tavLst>
                                        <p:tav tm="0">
                                          <p:val>
                                            <p:strVal val="#ppt_w"/>
                                          </p:val>
                                        </p:tav>
                                        <p:tav tm="100000">
                                          <p:val>
                                            <p:strVal val="#ppt_w"/>
                                          </p:val>
                                        </p:tav>
                                      </p:tavLst>
                                    </p:anim>
                                    <p:anim calcmode="lin" valueType="num">
                                      <p:cBhvr>
                                        <p:cTn id="20" dur="500" fill="hold"/>
                                        <p:tgtEl>
                                          <p:spTgt spid="372762"/>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72763"/>
                                        </p:tgtEl>
                                        <p:attrNameLst>
                                          <p:attrName>style.visibility</p:attrName>
                                        </p:attrNameLst>
                                      </p:cBhvr>
                                      <p:to>
                                        <p:strVal val="visible"/>
                                      </p:to>
                                    </p:set>
                                    <p:anim calcmode="lin" valueType="num">
                                      <p:cBhvr additive="base">
                                        <p:cTn id="24" dur="500" fill="hold"/>
                                        <p:tgtEl>
                                          <p:spTgt spid="372763"/>
                                        </p:tgtEl>
                                        <p:attrNameLst>
                                          <p:attrName>ppt_x</p:attrName>
                                        </p:attrNameLst>
                                      </p:cBhvr>
                                      <p:tavLst>
                                        <p:tav tm="0">
                                          <p:val>
                                            <p:strVal val="0-#ppt_w/2"/>
                                          </p:val>
                                        </p:tav>
                                        <p:tav tm="100000">
                                          <p:val>
                                            <p:strVal val="#ppt_x"/>
                                          </p:val>
                                        </p:tav>
                                      </p:tavLst>
                                    </p:anim>
                                    <p:anim calcmode="lin" valueType="num">
                                      <p:cBhvr additive="base">
                                        <p:cTn id="25" dur="500" fill="hold"/>
                                        <p:tgtEl>
                                          <p:spTgt spid="37276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72759"/>
                                        </p:tgtEl>
                                        <p:attrNameLst>
                                          <p:attrName>style.visibility</p:attrName>
                                        </p:attrNameLst>
                                      </p:cBhvr>
                                      <p:to>
                                        <p:strVal val="visible"/>
                                      </p:to>
                                    </p:set>
                                    <p:animEffect transition="in" filter="dissolve">
                                      <p:cBhvr>
                                        <p:cTn id="30" dur="500"/>
                                        <p:tgtEl>
                                          <p:spTgt spid="37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9" grpId="0" animBg="1"/>
      <p:bldP spid="372760" grpId="0" animBg="1"/>
      <p:bldP spid="372761" grpId="0" autoUpdateAnimBg="0"/>
      <p:bldP spid="372762" grpId="0" animBg="1"/>
      <p:bldP spid="37276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r>
              <a:rPr lang="en-US"/>
              <a:t>5- </a:t>
            </a:r>
            <a:fld id="{33DE657B-BD5C-4322-80E4-16FAE0BE2A94}" type="slidenum">
              <a:rPr lang="en-US"/>
              <a:pPr>
                <a:defRPr/>
              </a:pPr>
              <a:t>11</a:t>
            </a:fld>
            <a:endParaRPr lang="en-US" sz="1400" b="0">
              <a:solidFill>
                <a:schemeClr val="tx1"/>
              </a:solidFill>
              <a:latin typeface="Times New Roman" pitchFamily="18" charset="0"/>
            </a:endParaRPr>
          </a:p>
        </p:txBody>
      </p:sp>
      <p:sp>
        <p:nvSpPr>
          <p:cNvPr id="59395"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9396"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6836" name="Rectangle 4"/>
          <p:cNvSpPr>
            <a:spLocks noGrp="1" noChangeArrowheads="1"/>
          </p:cNvSpPr>
          <p:nvPr>
            <p:ph type="title"/>
          </p:nvPr>
        </p:nvSpPr>
        <p:spPr>
          <a:xfrm>
            <a:off x="381000" y="1143000"/>
            <a:ext cx="8382000" cy="533400"/>
          </a:xfrm>
        </p:spPr>
        <p:txBody>
          <a:bodyPr anchor="b"/>
          <a:lstStyle/>
          <a:p>
            <a:pPr>
              <a:defRPr/>
            </a:pPr>
            <a:r>
              <a:rPr lang="en-US" sz="3200" b="0" smtClean="0"/>
              <a:t>   </a:t>
            </a:r>
          </a:p>
        </p:txBody>
      </p:sp>
      <p:sp>
        <p:nvSpPr>
          <p:cNvPr id="59398" name="Rectangle 5"/>
          <p:cNvSpPr>
            <a:spLocks noGrp="1" noChangeArrowheads="1"/>
          </p:cNvSpPr>
          <p:nvPr>
            <p:ph type="body" idx="1"/>
          </p:nvPr>
        </p:nvSpPr>
        <p:spPr>
          <a:xfrm>
            <a:off x="609600" y="457200"/>
            <a:ext cx="7924800" cy="5486400"/>
          </a:xfrm>
          <a:noFill/>
        </p:spPr>
        <p:txBody>
          <a:bodyPr/>
          <a:lstStyle/>
          <a:p>
            <a:pPr algn="ctr">
              <a:buFont typeface="Monotype Sorts" pitchFamily="2" charset="2"/>
              <a:buNone/>
            </a:pPr>
            <a:r>
              <a:rPr lang="en-US" sz="2400" u="sng" smtClean="0">
                <a:solidFill>
                  <a:srgbClr val="00279F"/>
                </a:solidFill>
              </a:rPr>
              <a:t>$1,000 of Supplies left over at the end of the month</a:t>
            </a:r>
            <a:r>
              <a:rPr lang="en-US" b="0" smtClean="0"/>
              <a:t> </a:t>
            </a:r>
          </a:p>
          <a:p>
            <a:pPr>
              <a:buFont typeface="Monotype Sorts" pitchFamily="2" charset="2"/>
              <a:buNone/>
            </a:pPr>
            <a:r>
              <a:rPr lang="en-US" sz="1400" smtClean="0"/>
              <a:t> </a:t>
            </a:r>
            <a:r>
              <a:rPr lang="en-US" sz="2800" smtClean="0"/>
              <a:t>Date          Account Title              Debit   Credit</a:t>
            </a:r>
          </a:p>
          <a:p>
            <a:pPr>
              <a:buFont typeface="Monotype Sorts" pitchFamily="2" charset="2"/>
              <a:buNone/>
            </a:pPr>
            <a:r>
              <a:rPr lang="en-US" sz="2800" b="0" smtClean="0"/>
              <a:t>Jan. 30  Supplies Expense		</a:t>
            </a:r>
            <a:r>
              <a:rPr lang="en-US" sz="2800" b="0" smtClean="0">
                <a:solidFill>
                  <a:srgbClr val="D10D0D"/>
                </a:solidFill>
              </a:rPr>
              <a:t>3,000</a:t>
            </a:r>
          </a:p>
          <a:p>
            <a:pPr lvl="3">
              <a:buFontTx/>
              <a:buNone/>
            </a:pPr>
            <a:r>
              <a:rPr lang="en-US" sz="2800" b="0" smtClean="0">
                <a:solidFill>
                  <a:srgbClr val="F92E06"/>
                </a:solidFill>
              </a:rPr>
              <a:t>    </a:t>
            </a:r>
            <a:r>
              <a:rPr lang="en-US" sz="2800" b="0" smtClean="0"/>
              <a:t>Supplies			           </a:t>
            </a:r>
            <a:r>
              <a:rPr lang="en-US" sz="2800" b="0" smtClean="0">
                <a:solidFill>
                  <a:srgbClr val="D10D0D"/>
                </a:solidFill>
              </a:rPr>
              <a:t>3,000</a:t>
            </a:r>
          </a:p>
          <a:p>
            <a:pPr lvl="2">
              <a:buFont typeface="Monotype Sorts" pitchFamily="2" charset="2"/>
              <a:buNone/>
            </a:pPr>
            <a:r>
              <a:rPr lang="en-US" sz="3200" b="0" i="1" smtClean="0">
                <a:solidFill>
                  <a:schemeClr val="tx2"/>
                </a:solidFill>
              </a:rPr>
              <a:t> Record use of $3,000 of Supplies</a:t>
            </a:r>
            <a:endParaRPr lang="en-US" sz="2800" b="0" i="1" smtClean="0">
              <a:solidFill>
                <a:schemeClr val="tx2"/>
              </a:solidFill>
            </a:endParaRPr>
          </a:p>
        </p:txBody>
      </p:sp>
      <p:sp>
        <p:nvSpPr>
          <p:cNvPr id="59399" name="Line 6"/>
          <p:cNvSpPr>
            <a:spLocks noChangeShapeType="1"/>
          </p:cNvSpPr>
          <p:nvPr/>
        </p:nvSpPr>
        <p:spPr bwMode="auto">
          <a:xfrm>
            <a:off x="609600" y="10668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0" name="Line 7"/>
          <p:cNvSpPr>
            <a:spLocks noChangeShapeType="1"/>
          </p:cNvSpPr>
          <p:nvPr/>
        </p:nvSpPr>
        <p:spPr bwMode="auto">
          <a:xfrm>
            <a:off x="609600" y="16002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1" name="Line 8"/>
          <p:cNvSpPr>
            <a:spLocks noChangeShapeType="1"/>
          </p:cNvSpPr>
          <p:nvPr/>
        </p:nvSpPr>
        <p:spPr bwMode="auto">
          <a:xfrm>
            <a:off x="609600" y="21336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2" name="Line 9"/>
          <p:cNvSpPr>
            <a:spLocks noChangeShapeType="1"/>
          </p:cNvSpPr>
          <p:nvPr/>
        </p:nvSpPr>
        <p:spPr bwMode="auto">
          <a:xfrm>
            <a:off x="609600" y="25908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3" name="Line 10"/>
          <p:cNvSpPr>
            <a:spLocks noChangeShapeType="1"/>
          </p:cNvSpPr>
          <p:nvPr/>
        </p:nvSpPr>
        <p:spPr bwMode="auto">
          <a:xfrm>
            <a:off x="609600" y="30480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4" name="Line 11"/>
          <p:cNvSpPr>
            <a:spLocks noChangeShapeType="1"/>
          </p:cNvSpPr>
          <p:nvPr/>
        </p:nvSpPr>
        <p:spPr bwMode="auto">
          <a:xfrm>
            <a:off x="8382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5" name="Line 12"/>
          <p:cNvSpPr>
            <a:spLocks noChangeShapeType="1"/>
          </p:cNvSpPr>
          <p:nvPr/>
        </p:nvSpPr>
        <p:spPr bwMode="auto">
          <a:xfrm>
            <a:off x="6096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6" name="Line 13"/>
          <p:cNvSpPr>
            <a:spLocks noChangeShapeType="1"/>
          </p:cNvSpPr>
          <p:nvPr/>
        </p:nvSpPr>
        <p:spPr bwMode="auto">
          <a:xfrm>
            <a:off x="1905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7" name="Line 14"/>
          <p:cNvSpPr>
            <a:spLocks noChangeShapeType="1"/>
          </p:cNvSpPr>
          <p:nvPr/>
        </p:nvSpPr>
        <p:spPr bwMode="auto">
          <a:xfrm>
            <a:off x="5867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8" name="Line 15"/>
          <p:cNvSpPr>
            <a:spLocks noChangeShapeType="1"/>
          </p:cNvSpPr>
          <p:nvPr/>
        </p:nvSpPr>
        <p:spPr bwMode="auto">
          <a:xfrm>
            <a:off x="71628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9" name="Line 16"/>
          <p:cNvSpPr>
            <a:spLocks noChangeShapeType="1"/>
          </p:cNvSpPr>
          <p:nvPr/>
        </p:nvSpPr>
        <p:spPr bwMode="auto">
          <a:xfrm>
            <a:off x="1371600" y="1600200"/>
            <a:ext cx="0" cy="144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0" name="Line 17"/>
          <p:cNvSpPr>
            <a:spLocks noChangeShapeType="1"/>
          </p:cNvSpPr>
          <p:nvPr/>
        </p:nvSpPr>
        <p:spPr bwMode="auto">
          <a:xfrm>
            <a:off x="6096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1" name="Line 18"/>
          <p:cNvSpPr>
            <a:spLocks noChangeShapeType="1"/>
          </p:cNvSpPr>
          <p:nvPr/>
        </p:nvSpPr>
        <p:spPr bwMode="auto">
          <a:xfrm>
            <a:off x="32004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2" name="Line 19"/>
          <p:cNvSpPr>
            <a:spLocks noChangeShapeType="1"/>
          </p:cNvSpPr>
          <p:nvPr/>
        </p:nvSpPr>
        <p:spPr bwMode="auto">
          <a:xfrm>
            <a:off x="5867400" y="3886200"/>
            <a:ext cx="2514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3" name="Line 20"/>
          <p:cNvSpPr>
            <a:spLocks noChangeShapeType="1"/>
          </p:cNvSpPr>
          <p:nvPr/>
        </p:nvSpPr>
        <p:spPr bwMode="auto">
          <a:xfrm>
            <a:off x="1828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4" name="Line 21"/>
          <p:cNvSpPr>
            <a:spLocks noChangeShapeType="1"/>
          </p:cNvSpPr>
          <p:nvPr/>
        </p:nvSpPr>
        <p:spPr bwMode="auto">
          <a:xfrm>
            <a:off x="43434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5" name="Line 22"/>
          <p:cNvSpPr>
            <a:spLocks noChangeShapeType="1"/>
          </p:cNvSpPr>
          <p:nvPr/>
        </p:nvSpPr>
        <p:spPr bwMode="auto">
          <a:xfrm>
            <a:off x="7162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6855" name="Text Box 23"/>
          <p:cNvSpPr txBox="1">
            <a:spLocks noChangeArrowheads="1"/>
          </p:cNvSpPr>
          <p:nvPr/>
        </p:nvSpPr>
        <p:spPr bwMode="auto">
          <a:xfrm>
            <a:off x="609600" y="3200400"/>
            <a:ext cx="7696200" cy="420688"/>
          </a:xfrm>
          <a:prstGeom prst="rect">
            <a:avLst/>
          </a:prstGeom>
          <a:solidFill>
            <a:srgbClr val="FFFF6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t>   </a:t>
            </a:r>
            <a:r>
              <a:rPr lang="en-US" b="1">
                <a:latin typeface="Arial" charset="0"/>
              </a:rPr>
              <a:t>Post from General Journal to the General Ledger</a:t>
            </a:r>
          </a:p>
        </p:txBody>
      </p:sp>
      <p:sp>
        <p:nvSpPr>
          <p:cNvPr id="376856" name="Line 24"/>
          <p:cNvSpPr>
            <a:spLocks noChangeShapeType="1"/>
          </p:cNvSpPr>
          <p:nvPr/>
        </p:nvSpPr>
        <p:spPr bwMode="auto">
          <a:xfrm flipH="1">
            <a:off x="1524000" y="1981200"/>
            <a:ext cx="5029200" cy="2057400"/>
          </a:xfrm>
          <a:prstGeom prst="line">
            <a:avLst/>
          </a:prstGeom>
          <a:noFill/>
          <a:ln w="38100">
            <a:solidFill>
              <a:srgbClr val="F92E0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6857" name="Text Box 25"/>
          <p:cNvSpPr txBox="1">
            <a:spLocks noChangeArrowheads="1"/>
          </p:cNvSpPr>
          <p:nvPr/>
        </p:nvSpPr>
        <p:spPr bwMode="auto">
          <a:xfrm>
            <a:off x="609600" y="3962400"/>
            <a:ext cx="1143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2800" b="1">
                <a:solidFill>
                  <a:srgbClr val="F92E06"/>
                </a:solidFill>
              </a:rPr>
              <a:t>3,000</a:t>
            </a:r>
          </a:p>
        </p:txBody>
      </p:sp>
      <p:sp>
        <p:nvSpPr>
          <p:cNvPr id="376858" name="Line 26"/>
          <p:cNvSpPr>
            <a:spLocks noChangeShapeType="1"/>
          </p:cNvSpPr>
          <p:nvPr/>
        </p:nvSpPr>
        <p:spPr bwMode="auto">
          <a:xfrm>
            <a:off x="8153400" y="2514600"/>
            <a:ext cx="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6859" name="Text Box 27"/>
          <p:cNvSpPr txBox="1">
            <a:spLocks noChangeArrowheads="1"/>
          </p:cNvSpPr>
          <p:nvPr/>
        </p:nvSpPr>
        <p:spPr bwMode="auto">
          <a:xfrm>
            <a:off x="7239000" y="40386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chemeClr val="accent2"/>
                </a:solidFill>
              </a:rPr>
              <a:t> </a:t>
            </a:r>
            <a:r>
              <a:rPr lang="en-US" sz="2800" b="1">
                <a:solidFill>
                  <a:srgbClr val="D10D0D"/>
                </a:solidFill>
              </a:rPr>
              <a:t>3,000</a:t>
            </a:r>
          </a:p>
        </p:txBody>
      </p:sp>
      <p:sp>
        <p:nvSpPr>
          <p:cNvPr id="59421" name="Line 28"/>
          <p:cNvSpPr>
            <a:spLocks noChangeShapeType="1"/>
          </p:cNvSpPr>
          <p:nvPr/>
        </p:nvSpPr>
        <p:spPr bwMode="auto">
          <a:xfrm>
            <a:off x="457200" y="3200400"/>
            <a:ext cx="82296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2" name="Text Box 29"/>
          <p:cNvSpPr txBox="1">
            <a:spLocks noChangeArrowheads="1"/>
          </p:cNvSpPr>
          <p:nvPr/>
        </p:nvSpPr>
        <p:spPr bwMode="auto">
          <a:xfrm>
            <a:off x="762000" y="3505200"/>
            <a:ext cx="21336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700" b="1">
                <a:latin typeface="Arial" charset="0"/>
              </a:rPr>
              <a:t>Supplies Expense</a:t>
            </a:r>
          </a:p>
        </p:txBody>
      </p:sp>
      <p:sp>
        <p:nvSpPr>
          <p:cNvPr id="59423" name="Text Box 30"/>
          <p:cNvSpPr txBox="1">
            <a:spLocks noChangeArrowheads="1"/>
          </p:cNvSpPr>
          <p:nvPr/>
        </p:nvSpPr>
        <p:spPr bwMode="auto">
          <a:xfrm>
            <a:off x="5715000" y="3505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 Supplies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6855"/>
                                        </p:tgtEl>
                                        <p:attrNameLst>
                                          <p:attrName>style.visibility</p:attrName>
                                        </p:attrNameLst>
                                      </p:cBhvr>
                                      <p:to>
                                        <p:strVal val="visible"/>
                                      </p:to>
                                    </p:set>
                                    <p:anim calcmode="lin" valueType="num">
                                      <p:cBhvr additive="base">
                                        <p:cTn id="7" dur="500" fill="hold"/>
                                        <p:tgtEl>
                                          <p:spTgt spid="376855"/>
                                        </p:tgtEl>
                                        <p:attrNameLst>
                                          <p:attrName>ppt_x</p:attrName>
                                        </p:attrNameLst>
                                      </p:cBhvr>
                                      <p:tavLst>
                                        <p:tav tm="0">
                                          <p:val>
                                            <p:strVal val="0-#ppt_w/2"/>
                                          </p:val>
                                        </p:tav>
                                        <p:tav tm="100000">
                                          <p:val>
                                            <p:strVal val="#ppt_x"/>
                                          </p:val>
                                        </p:tav>
                                      </p:tavLst>
                                    </p:anim>
                                    <p:anim calcmode="lin" valueType="num">
                                      <p:cBhvr additive="base">
                                        <p:cTn id="8" dur="500" fill="hold"/>
                                        <p:tgtEl>
                                          <p:spTgt spid="3768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76856"/>
                                        </p:tgtEl>
                                        <p:attrNameLst>
                                          <p:attrName>style.visibility</p:attrName>
                                        </p:attrNameLst>
                                      </p:cBhvr>
                                      <p:to>
                                        <p:strVal val="visible"/>
                                      </p:to>
                                    </p:set>
                                    <p:animEffect transition="in" filter="wipe(up)">
                                      <p:cBhvr>
                                        <p:cTn id="13" dur="500"/>
                                        <p:tgtEl>
                                          <p:spTgt spid="376856"/>
                                        </p:tgtEl>
                                      </p:cBhvr>
                                    </p:animEffect>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76857"/>
                                        </p:tgtEl>
                                        <p:attrNameLst>
                                          <p:attrName>style.visibility</p:attrName>
                                        </p:attrNameLst>
                                      </p:cBhvr>
                                      <p:to>
                                        <p:strVal val="visible"/>
                                      </p:to>
                                    </p:set>
                                    <p:anim calcmode="lin" valueType="num">
                                      <p:cBhvr additive="base">
                                        <p:cTn id="17" dur="500" fill="hold"/>
                                        <p:tgtEl>
                                          <p:spTgt spid="376857"/>
                                        </p:tgtEl>
                                        <p:attrNameLst>
                                          <p:attrName>ppt_x</p:attrName>
                                        </p:attrNameLst>
                                      </p:cBhvr>
                                      <p:tavLst>
                                        <p:tav tm="0">
                                          <p:val>
                                            <p:strVal val="0-#ppt_w/2"/>
                                          </p:val>
                                        </p:tav>
                                        <p:tav tm="100000">
                                          <p:val>
                                            <p:strVal val="#ppt_x"/>
                                          </p:val>
                                        </p:tav>
                                      </p:tavLst>
                                    </p:anim>
                                    <p:anim calcmode="lin" valueType="num">
                                      <p:cBhvr additive="base">
                                        <p:cTn id="18" dur="500" fill="hold"/>
                                        <p:tgtEl>
                                          <p:spTgt spid="37685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76858"/>
                                        </p:tgtEl>
                                        <p:attrNameLst>
                                          <p:attrName>style.visibility</p:attrName>
                                        </p:attrNameLst>
                                      </p:cBhvr>
                                      <p:to>
                                        <p:strVal val="visible"/>
                                      </p:to>
                                    </p:set>
                                    <p:anim calcmode="lin" valueType="num">
                                      <p:cBhvr>
                                        <p:cTn id="23" dur="500" fill="hold"/>
                                        <p:tgtEl>
                                          <p:spTgt spid="376858"/>
                                        </p:tgtEl>
                                        <p:attrNameLst>
                                          <p:attrName>ppt_x</p:attrName>
                                        </p:attrNameLst>
                                      </p:cBhvr>
                                      <p:tavLst>
                                        <p:tav tm="0">
                                          <p:val>
                                            <p:strVal val="#ppt_x"/>
                                          </p:val>
                                        </p:tav>
                                        <p:tav tm="100000">
                                          <p:val>
                                            <p:strVal val="#ppt_x"/>
                                          </p:val>
                                        </p:tav>
                                      </p:tavLst>
                                    </p:anim>
                                    <p:anim calcmode="lin" valueType="num">
                                      <p:cBhvr>
                                        <p:cTn id="24" dur="500" fill="hold"/>
                                        <p:tgtEl>
                                          <p:spTgt spid="376858"/>
                                        </p:tgtEl>
                                        <p:attrNameLst>
                                          <p:attrName>ppt_y</p:attrName>
                                        </p:attrNameLst>
                                      </p:cBhvr>
                                      <p:tavLst>
                                        <p:tav tm="0">
                                          <p:val>
                                            <p:strVal val="#ppt_y-#ppt_h/2"/>
                                          </p:val>
                                        </p:tav>
                                        <p:tav tm="100000">
                                          <p:val>
                                            <p:strVal val="#ppt_y"/>
                                          </p:val>
                                        </p:tav>
                                      </p:tavLst>
                                    </p:anim>
                                    <p:anim calcmode="lin" valueType="num">
                                      <p:cBhvr>
                                        <p:cTn id="25" dur="500" fill="hold"/>
                                        <p:tgtEl>
                                          <p:spTgt spid="376858"/>
                                        </p:tgtEl>
                                        <p:attrNameLst>
                                          <p:attrName>ppt_w</p:attrName>
                                        </p:attrNameLst>
                                      </p:cBhvr>
                                      <p:tavLst>
                                        <p:tav tm="0">
                                          <p:val>
                                            <p:strVal val="#ppt_w"/>
                                          </p:val>
                                        </p:tav>
                                        <p:tav tm="100000">
                                          <p:val>
                                            <p:strVal val="#ppt_w"/>
                                          </p:val>
                                        </p:tav>
                                      </p:tavLst>
                                    </p:anim>
                                    <p:anim calcmode="lin" valueType="num">
                                      <p:cBhvr>
                                        <p:cTn id="26" dur="500" fill="hold"/>
                                        <p:tgtEl>
                                          <p:spTgt spid="376858"/>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376859"/>
                                        </p:tgtEl>
                                        <p:attrNameLst>
                                          <p:attrName>style.visibility</p:attrName>
                                        </p:attrNameLst>
                                      </p:cBhvr>
                                      <p:to>
                                        <p:strVal val="visible"/>
                                      </p:to>
                                    </p:set>
                                    <p:anim calcmode="lin" valueType="num">
                                      <p:cBhvr additive="base">
                                        <p:cTn id="30" dur="500" fill="hold"/>
                                        <p:tgtEl>
                                          <p:spTgt spid="376859"/>
                                        </p:tgtEl>
                                        <p:attrNameLst>
                                          <p:attrName>ppt_x</p:attrName>
                                        </p:attrNameLst>
                                      </p:cBhvr>
                                      <p:tavLst>
                                        <p:tav tm="0">
                                          <p:val>
                                            <p:strVal val="0-#ppt_w/2"/>
                                          </p:val>
                                        </p:tav>
                                        <p:tav tm="100000">
                                          <p:val>
                                            <p:strVal val="#ppt_x"/>
                                          </p:val>
                                        </p:tav>
                                      </p:tavLst>
                                    </p:anim>
                                    <p:anim calcmode="lin" valueType="num">
                                      <p:cBhvr additive="base">
                                        <p:cTn id="31" dur="500" fill="hold"/>
                                        <p:tgtEl>
                                          <p:spTgt spid="376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55" grpId="0" animBg="1" autoUpdateAnimBg="0"/>
      <p:bldP spid="376856" grpId="0" animBg="1"/>
      <p:bldP spid="376857" grpId="0" autoUpdateAnimBg="0"/>
      <p:bldP spid="376858" grpId="0" animBg="1"/>
      <p:bldP spid="37685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r>
              <a:rPr lang="en-US"/>
              <a:t>5- </a:t>
            </a:r>
            <a:fld id="{94E70060-C803-4403-966B-5F5373B86A7C}" type="slidenum">
              <a:rPr lang="en-US"/>
              <a:pPr>
                <a:defRPr/>
              </a:pPr>
              <a:t>12</a:t>
            </a:fld>
            <a:endParaRPr lang="en-US" sz="1400" b="0">
              <a:solidFill>
                <a:schemeClr val="tx1"/>
              </a:solidFill>
              <a:latin typeface="Times New Roman" pitchFamily="18" charset="0"/>
            </a:endParaRPr>
          </a:p>
        </p:txBody>
      </p:sp>
      <p:sp>
        <p:nvSpPr>
          <p:cNvPr id="60419"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0420"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8884" name="Rectangle 4"/>
          <p:cNvSpPr>
            <a:spLocks noGrp="1" noChangeArrowheads="1"/>
          </p:cNvSpPr>
          <p:nvPr>
            <p:ph type="title"/>
          </p:nvPr>
        </p:nvSpPr>
        <p:spPr>
          <a:xfrm>
            <a:off x="381000" y="1143000"/>
            <a:ext cx="8382000" cy="533400"/>
          </a:xfrm>
        </p:spPr>
        <p:txBody>
          <a:bodyPr anchor="b"/>
          <a:lstStyle/>
          <a:p>
            <a:pPr>
              <a:defRPr/>
            </a:pPr>
            <a:r>
              <a:rPr lang="en-US" sz="3200" b="0" smtClean="0"/>
              <a:t>   </a:t>
            </a:r>
          </a:p>
        </p:txBody>
      </p:sp>
      <p:sp>
        <p:nvSpPr>
          <p:cNvPr id="60422" name="Rectangle 5"/>
          <p:cNvSpPr>
            <a:spLocks noGrp="1" noChangeArrowheads="1"/>
          </p:cNvSpPr>
          <p:nvPr>
            <p:ph type="body" idx="1"/>
          </p:nvPr>
        </p:nvSpPr>
        <p:spPr>
          <a:xfrm>
            <a:off x="609600" y="457200"/>
            <a:ext cx="7924800" cy="5486400"/>
          </a:xfrm>
          <a:noFill/>
        </p:spPr>
        <p:txBody>
          <a:bodyPr/>
          <a:lstStyle/>
          <a:p>
            <a:pPr algn="ctr">
              <a:buFont typeface="Monotype Sorts" pitchFamily="2" charset="2"/>
              <a:buNone/>
            </a:pPr>
            <a:r>
              <a:rPr lang="en-US" sz="2800" b="0" u="sng" smtClean="0">
                <a:solidFill>
                  <a:srgbClr val="00279F"/>
                </a:solidFill>
              </a:rPr>
              <a:t>Purchase 1,000 units of Inventory for $4,000</a:t>
            </a:r>
            <a:r>
              <a:rPr lang="en-US" b="0" smtClean="0"/>
              <a:t> </a:t>
            </a:r>
          </a:p>
          <a:p>
            <a:pPr>
              <a:buFont typeface="Monotype Sorts" pitchFamily="2" charset="2"/>
              <a:buNone/>
            </a:pPr>
            <a:r>
              <a:rPr lang="en-US" sz="1400" smtClean="0"/>
              <a:t> </a:t>
            </a:r>
            <a:r>
              <a:rPr lang="en-US" sz="2800" smtClean="0"/>
              <a:t>Date          Account Title              Debit   Credit</a:t>
            </a:r>
          </a:p>
          <a:p>
            <a:pPr>
              <a:buFont typeface="Monotype Sorts" pitchFamily="2" charset="2"/>
              <a:buNone/>
            </a:pPr>
            <a:r>
              <a:rPr lang="en-US" sz="2800" b="0" smtClean="0"/>
              <a:t>Jan. 6  Inventory				</a:t>
            </a:r>
            <a:r>
              <a:rPr lang="en-US" sz="2800" b="0" smtClean="0">
                <a:solidFill>
                  <a:srgbClr val="D10D0D"/>
                </a:solidFill>
              </a:rPr>
              <a:t>4,000</a:t>
            </a:r>
          </a:p>
          <a:p>
            <a:pPr lvl="3">
              <a:buFontTx/>
              <a:buNone/>
            </a:pPr>
            <a:r>
              <a:rPr lang="en-US" sz="2800" b="0" smtClean="0">
                <a:solidFill>
                  <a:srgbClr val="F92E06"/>
                </a:solidFill>
              </a:rPr>
              <a:t>    </a:t>
            </a:r>
            <a:r>
              <a:rPr lang="en-US" sz="2800" b="0" smtClean="0"/>
              <a:t>Cash				           </a:t>
            </a:r>
            <a:r>
              <a:rPr lang="en-US" sz="2800" b="0" smtClean="0">
                <a:solidFill>
                  <a:srgbClr val="D10D0D"/>
                </a:solidFill>
              </a:rPr>
              <a:t>4,000</a:t>
            </a:r>
          </a:p>
          <a:p>
            <a:pPr lvl="2">
              <a:buFont typeface="Monotype Sorts" pitchFamily="2" charset="2"/>
              <a:buNone/>
            </a:pPr>
            <a:r>
              <a:rPr lang="en-US" sz="3200" b="0" i="1" smtClean="0">
                <a:solidFill>
                  <a:schemeClr val="tx2"/>
                </a:solidFill>
              </a:rPr>
              <a:t> Purchase 1,000 units @ $4.00 each</a:t>
            </a:r>
            <a:endParaRPr lang="en-US" sz="2800" b="0" i="1" smtClean="0">
              <a:solidFill>
                <a:schemeClr val="tx2"/>
              </a:solidFill>
            </a:endParaRPr>
          </a:p>
        </p:txBody>
      </p:sp>
      <p:sp>
        <p:nvSpPr>
          <p:cNvPr id="60423" name="Line 6"/>
          <p:cNvSpPr>
            <a:spLocks noChangeShapeType="1"/>
          </p:cNvSpPr>
          <p:nvPr/>
        </p:nvSpPr>
        <p:spPr bwMode="auto">
          <a:xfrm>
            <a:off x="609600" y="10668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24" name="Line 7"/>
          <p:cNvSpPr>
            <a:spLocks noChangeShapeType="1"/>
          </p:cNvSpPr>
          <p:nvPr/>
        </p:nvSpPr>
        <p:spPr bwMode="auto">
          <a:xfrm>
            <a:off x="609600" y="16002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25" name="Line 8"/>
          <p:cNvSpPr>
            <a:spLocks noChangeShapeType="1"/>
          </p:cNvSpPr>
          <p:nvPr/>
        </p:nvSpPr>
        <p:spPr bwMode="auto">
          <a:xfrm>
            <a:off x="609600" y="21336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26" name="Line 9"/>
          <p:cNvSpPr>
            <a:spLocks noChangeShapeType="1"/>
          </p:cNvSpPr>
          <p:nvPr/>
        </p:nvSpPr>
        <p:spPr bwMode="auto">
          <a:xfrm>
            <a:off x="609600" y="25908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27" name="Line 10"/>
          <p:cNvSpPr>
            <a:spLocks noChangeShapeType="1"/>
          </p:cNvSpPr>
          <p:nvPr/>
        </p:nvSpPr>
        <p:spPr bwMode="auto">
          <a:xfrm>
            <a:off x="609600" y="30480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28" name="Line 11"/>
          <p:cNvSpPr>
            <a:spLocks noChangeShapeType="1"/>
          </p:cNvSpPr>
          <p:nvPr/>
        </p:nvSpPr>
        <p:spPr bwMode="auto">
          <a:xfrm>
            <a:off x="8382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29" name="Line 12"/>
          <p:cNvSpPr>
            <a:spLocks noChangeShapeType="1"/>
          </p:cNvSpPr>
          <p:nvPr/>
        </p:nvSpPr>
        <p:spPr bwMode="auto">
          <a:xfrm>
            <a:off x="6096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30" name="Line 13"/>
          <p:cNvSpPr>
            <a:spLocks noChangeShapeType="1"/>
          </p:cNvSpPr>
          <p:nvPr/>
        </p:nvSpPr>
        <p:spPr bwMode="auto">
          <a:xfrm>
            <a:off x="1676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31" name="Line 14"/>
          <p:cNvSpPr>
            <a:spLocks noChangeShapeType="1"/>
          </p:cNvSpPr>
          <p:nvPr/>
        </p:nvSpPr>
        <p:spPr bwMode="auto">
          <a:xfrm>
            <a:off x="5867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32" name="Line 15"/>
          <p:cNvSpPr>
            <a:spLocks noChangeShapeType="1"/>
          </p:cNvSpPr>
          <p:nvPr/>
        </p:nvSpPr>
        <p:spPr bwMode="auto">
          <a:xfrm>
            <a:off x="71628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33" name="Line 16"/>
          <p:cNvSpPr>
            <a:spLocks noChangeShapeType="1"/>
          </p:cNvSpPr>
          <p:nvPr/>
        </p:nvSpPr>
        <p:spPr bwMode="auto">
          <a:xfrm>
            <a:off x="1371600" y="1600200"/>
            <a:ext cx="0" cy="144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34" name="Line 17"/>
          <p:cNvSpPr>
            <a:spLocks noChangeShapeType="1"/>
          </p:cNvSpPr>
          <p:nvPr/>
        </p:nvSpPr>
        <p:spPr bwMode="auto">
          <a:xfrm>
            <a:off x="6096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5" name="Line 18"/>
          <p:cNvSpPr>
            <a:spLocks noChangeShapeType="1"/>
          </p:cNvSpPr>
          <p:nvPr/>
        </p:nvSpPr>
        <p:spPr bwMode="auto">
          <a:xfrm>
            <a:off x="32004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6" name="Line 19"/>
          <p:cNvSpPr>
            <a:spLocks noChangeShapeType="1"/>
          </p:cNvSpPr>
          <p:nvPr/>
        </p:nvSpPr>
        <p:spPr bwMode="auto">
          <a:xfrm>
            <a:off x="5867400" y="3886200"/>
            <a:ext cx="2514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7" name="Line 20"/>
          <p:cNvSpPr>
            <a:spLocks noChangeShapeType="1"/>
          </p:cNvSpPr>
          <p:nvPr/>
        </p:nvSpPr>
        <p:spPr bwMode="auto">
          <a:xfrm>
            <a:off x="1828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8" name="Line 21"/>
          <p:cNvSpPr>
            <a:spLocks noChangeShapeType="1"/>
          </p:cNvSpPr>
          <p:nvPr/>
        </p:nvSpPr>
        <p:spPr bwMode="auto">
          <a:xfrm>
            <a:off x="43434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9" name="Line 22"/>
          <p:cNvSpPr>
            <a:spLocks noChangeShapeType="1"/>
          </p:cNvSpPr>
          <p:nvPr/>
        </p:nvSpPr>
        <p:spPr bwMode="auto">
          <a:xfrm>
            <a:off x="7162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8903" name="Text Box 23"/>
          <p:cNvSpPr txBox="1">
            <a:spLocks noChangeArrowheads="1"/>
          </p:cNvSpPr>
          <p:nvPr/>
        </p:nvSpPr>
        <p:spPr bwMode="auto">
          <a:xfrm>
            <a:off x="609600" y="3200400"/>
            <a:ext cx="7696200" cy="420688"/>
          </a:xfrm>
          <a:prstGeom prst="rect">
            <a:avLst/>
          </a:prstGeom>
          <a:solidFill>
            <a:srgbClr val="FFFF6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t>   </a:t>
            </a:r>
            <a:r>
              <a:rPr lang="en-US" b="1">
                <a:latin typeface="Arial" charset="0"/>
              </a:rPr>
              <a:t>Post from General Journal to the General Ledger</a:t>
            </a:r>
          </a:p>
        </p:txBody>
      </p:sp>
      <p:sp>
        <p:nvSpPr>
          <p:cNvPr id="378904" name="Line 24"/>
          <p:cNvSpPr>
            <a:spLocks noChangeShapeType="1"/>
          </p:cNvSpPr>
          <p:nvPr/>
        </p:nvSpPr>
        <p:spPr bwMode="auto">
          <a:xfrm flipH="1">
            <a:off x="1524000" y="1981200"/>
            <a:ext cx="5029200" cy="2057400"/>
          </a:xfrm>
          <a:prstGeom prst="line">
            <a:avLst/>
          </a:prstGeom>
          <a:noFill/>
          <a:ln w="38100">
            <a:solidFill>
              <a:srgbClr val="F92E0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8905" name="Text Box 25"/>
          <p:cNvSpPr txBox="1">
            <a:spLocks noChangeArrowheads="1"/>
          </p:cNvSpPr>
          <p:nvPr/>
        </p:nvSpPr>
        <p:spPr bwMode="auto">
          <a:xfrm>
            <a:off x="609600" y="3962400"/>
            <a:ext cx="1143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2800" b="1">
                <a:solidFill>
                  <a:srgbClr val="F92E06"/>
                </a:solidFill>
              </a:rPr>
              <a:t>4,000</a:t>
            </a:r>
          </a:p>
        </p:txBody>
      </p:sp>
      <p:sp>
        <p:nvSpPr>
          <p:cNvPr id="378906" name="Line 26"/>
          <p:cNvSpPr>
            <a:spLocks noChangeShapeType="1"/>
          </p:cNvSpPr>
          <p:nvPr/>
        </p:nvSpPr>
        <p:spPr bwMode="auto">
          <a:xfrm>
            <a:off x="8153400" y="2514600"/>
            <a:ext cx="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78907" name="Text Box 27"/>
          <p:cNvSpPr txBox="1">
            <a:spLocks noChangeArrowheads="1"/>
          </p:cNvSpPr>
          <p:nvPr/>
        </p:nvSpPr>
        <p:spPr bwMode="auto">
          <a:xfrm>
            <a:off x="7239000" y="40386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chemeClr val="accent2"/>
                </a:solidFill>
              </a:rPr>
              <a:t> </a:t>
            </a:r>
            <a:r>
              <a:rPr lang="en-US" sz="2800" b="1">
                <a:solidFill>
                  <a:srgbClr val="D10D0D"/>
                </a:solidFill>
              </a:rPr>
              <a:t>4,000</a:t>
            </a:r>
          </a:p>
        </p:txBody>
      </p:sp>
      <p:sp>
        <p:nvSpPr>
          <p:cNvPr id="60445" name="Line 28"/>
          <p:cNvSpPr>
            <a:spLocks noChangeShapeType="1"/>
          </p:cNvSpPr>
          <p:nvPr/>
        </p:nvSpPr>
        <p:spPr bwMode="auto">
          <a:xfrm>
            <a:off x="457200" y="3200400"/>
            <a:ext cx="82296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6" name="Text Box 29"/>
          <p:cNvSpPr txBox="1">
            <a:spLocks noChangeArrowheads="1"/>
          </p:cNvSpPr>
          <p:nvPr/>
        </p:nvSpPr>
        <p:spPr bwMode="auto">
          <a:xfrm>
            <a:off x="1066800" y="35052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latin typeface="Arial" charset="0"/>
              </a:rPr>
              <a:t>Inventory</a:t>
            </a:r>
          </a:p>
        </p:txBody>
      </p:sp>
      <p:sp>
        <p:nvSpPr>
          <p:cNvPr id="60447" name="Text Box 30"/>
          <p:cNvSpPr txBox="1">
            <a:spLocks noChangeArrowheads="1"/>
          </p:cNvSpPr>
          <p:nvPr/>
        </p:nvSpPr>
        <p:spPr bwMode="auto">
          <a:xfrm>
            <a:off x="5715000" y="3505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 Cash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3"/>
                                        </p:tgtEl>
                                        <p:attrNameLst>
                                          <p:attrName>style.visibility</p:attrName>
                                        </p:attrNameLst>
                                      </p:cBhvr>
                                      <p:to>
                                        <p:strVal val="visible"/>
                                      </p:to>
                                    </p:set>
                                    <p:anim calcmode="lin" valueType="num">
                                      <p:cBhvr additive="base">
                                        <p:cTn id="7" dur="500" fill="hold"/>
                                        <p:tgtEl>
                                          <p:spTgt spid="378903"/>
                                        </p:tgtEl>
                                        <p:attrNameLst>
                                          <p:attrName>ppt_x</p:attrName>
                                        </p:attrNameLst>
                                      </p:cBhvr>
                                      <p:tavLst>
                                        <p:tav tm="0">
                                          <p:val>
                                            <p:strVal val="0-#ppt_w/2"/>
                                          </p:val>
                                        </p:tav>
                                        <p:tav tm="100000">
                                          <p:val>
                                            <p:strVal val="#ppt_x"/>
                                          </p:val>
                                        </p:tav>
                                      </p:tavLst>
                                    </p:anim>
                                    <p:anim calcmode="lin" valueType="num">
                                      <p:cBhvr additive="base">
                                        <p:cTn id="8" dur="500" fill="hold"/>
                                        <p:tgtEl>
                                          <p:spTgt spid="3789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78904"/>
                                        </p:tgtEl>
                                        <p:attrNameLst>
                                          <p:attrName>style.visibility</p:attrName>
                                        </p:attrNameLst>
                                      </p:cBhvr>
                                      <p:to>
                                        <p:strVal val="visible"/>
                                      </p:to>
                                    </p:set>
                                    <p:animEffect transition="in" filter="wipe(up)">
                                      <p:cBhvr>
                                        <p:cTn id="13" dur="500"/>
                                        <p:tgtEl>
                                          <p:spTgt spid="378904"/>
                                        </p:tgtEl>
                                      </p:cBhvr>
                                    </p:animEffect>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78905"/>
                                        </p:tgtEl>
                                        <p:attrNameLst>
                                          <p:attrName>style.visibility</p:attrName>
                                        </p:attrNameLst>
                                      </p:cBhvr>
                                      <p:to>
                                        <p:strVal val="visible"/>
                                      </p:to>
                                    </p:set>
                                    <p:anim calcmode="lin" valueType="num">
                                      <p:cBhvr additive="base">
                                        <p:cTn id="17" dur="500" fill="hold"/>
                                        <p:tgtEl>
                                          <p:spTgt spid="378905"/>
                                        </p:tgtEl>
                                        <p:attrNameLst>
                                          <p:attrName>ppt_x</p:attrName>
                                        </p:attrNameLst>
                                      </p:cBhvr>
                                      <p:tavLst>
                                        <p:tav tm="0">
                                          <p:val>
                                            <p:strVal val="0-#ppt_w/2"/>
                                          </p:val>
                                        </p:tav>
                                        <p:tav tm="100000">
                                          <p:val>
                                            <p:strVal val="#ppt_x"/>
                                          </p:val>
                                        </p:tav>
                                      </p:tavLst>
                                    </p:anim>
                                    <p:anim calcmode="lin" valueType="num">
                                      <p:cBhvr additive="base">
                                        <p:cTn id="18" dur="500" fill="hold"/>
                                        <p:tgtEl>
                                          <p:spTgt spid="37890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78906"/>
                                        </p:tgtEl>
                                        <p:attrNameLst>
                                          <p:attrName>style.visibility</p:attrName>
                                        </p:attrNameLst>
                                      </p:cBhvr>
                                      <p:to>
                                        <p:strVal val="visible"/>
                                      </p:to>
                                    </p:set>
                                    <p:anim calcmode="lin" valueType="num">
                                      <p:cBhvr>
                                        <p:cTn id="23" dur="500" fill="hold"/>
                                        <p:tgtEl>
                                          <p:spTgt spid="378906"/>
                                        </p:tgtEl>
                                        <p:attrNameLst>
                                          <p:attrName>ppt_x</p:attrName>
                                        </p:attrNameLst>
                                      </p:cBhvr>
                                      <p:tavLst>
                                        <p:tav tm="0">
                                          <p:val>
                                            <p:strVal val="#ppt_x"/>
                                          </p:val>
                                        </p:tav>
                                        <p:tav tm="100000">
                                          <p:val>
                                            <p:strVal val="#ppt_x"/>
                                          </p:val>
                                        </p:tav>
                                      </p:tavLst>
                                    </p:anim>
                                    <p:anim calcmode="lin" valueType="num">
                                      <p:cBhvr>
                                        <p:cTn id="24" dur="500" fill="hold"/>
                                        <p:tgtEl>
                                          <p:spTgt spid="378906"/>
                                        </p:tgtEl>
                                        <p:attrNameLst>
                                          <p:attrName>ppt_y</p:attrName>
                                        </p:attrNameLst>
                                      </p:cBhvr>
                                      <p:tavLst>
                                        <p:tav tm="0">
                                          <p:val>
                                            <p:strVal val="#ppt_y-#ppt_h/2"/>
                                          </p:val>
                                        </p:tav>
                                        <p:tav tm="100000">
                                          <p:val>
                                            <p:strVal val="#ppt_y"/>
                                          </p:val>
                                        </p:tav>
                                      </p:tavLst>
                                    </p:anim>
                                    <p:anim calcmode="lin" valueType="num">
                                      <p:cBhvr>
                                        <p:cTn id="25" dur="500" fill="hold"/>
                                        <p:tgtEl>
                                          <p:spTgt spid="378906"/>
                                        </p:tgtEl>
                                        <p:attrNameLst>
                                          <p:attrName>ppt_w</p:attrName>
                                        </p:attrNameLst>
                                      </p:cBhvr>
                                      <p:tavLst>
                                        <p:tav tm="0">
                                          <p:val>
                                            <p:strVal val="#ppt_w"/>
                                          </p:val>
                                        </p:tav>
                                        <p:tav tm="100000">
                                          <p:val>
                                            <p:strVal val="#ppt_w"/>
                                          </p:val>
                                        </p:tav>
                                      </p:tavLst>
                                    </p:anim>
                                    <p:anim calcmode="lin" valueType="num">
                                      <p:cBhvr>
                                        <p:cTn id="26" dur="500" fill="hold"/>
                                        <p:tgtEl>
                                          <p:spTgt spid="37890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378907"/>
                                        </p:tgtEl>
                                        <p:attrNameLst>
                                          <p:attrName>style.visibility</p:attrName>
                                        </p:attrNameLst>
                                      </p:cBhvr>
                                      <p:to>
                                        <p:strVal val="visible"/>
                                      </p:to>
                                    </p:set>
                                    <p:anim calcmode="lin" valueType="num">
                                      <p:cBhvr additive="base">
                                        <p:cTn id="30" dur="500" fill="hold"/>
                                        <p:tgtEl>
                                          <p:spTgt spid="378907"/>
                                        </p:tgtEl>
                                        <p:attrNameLst>
                                          <p:attrName>ppt_x</p:attrName>
                                        </p:attrNameLst>
                                      </p:cBhvr>
                                      <p:tavLst>
                                        <p:tav tm="0">
                                          <p:val>
                                            <p:strVal val="0-#ppt_w/2"/>
                                          </p:val>
                                        </p:tav>
                                        <p:tav tm="100000">
                                          <p:val>
                                            <p:strVal val="#ppt_x"/>
                                          </p:val>
                                        </p:tav>
                                      </p:tavLst>
                                    </p:anim>
                                    <p:anim calcmode="lin" valueType="num">
                                      <p:cBhvr additive="base">
                                        <p:cTn id="31" dur="500" fill="hold"/>
                                        <p:tgtEl>
                                          <p:spTgt spid="378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3" grpId="0" animBg="1" autoUpdateAnimBg="0"/>
      <p:bldP spid="378904" grpId="0" animBg="1"/>
      <p:bldP spid="378905" grpId="0" autoUpdateAnimBg="0"/>
      <p:bldP spid="378906" grpId="0" animBg="1"/>
      <p:bldP spid="37890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r>
              <a:rPr lang="en-US"/>
              <a:t>5- </a:t>
            </a:r>
            <a:fld id="{36E3162A-C373-48B0-991D-364098281D83}" type="slidenum">
              <a:rPr lang="en-US"/>
              <a:pPr>
                <a:defRPr/>
              </a:pPr>
              <a:t>13</a:t>
            </a:fld>
            <a:endParaRPr lang="en-US" sz="1400" b="0">
              <a:solidFill>
                <a:schemeClr val="tx1"/>
              </a:solidFill>
              <a:latin typeface="Times New Roman" pitchFamily="18" charset="0"/>
            </a:endParaRPr>
          </a:p>
        </p:txBody>
      </p:sp>
      <p:sp>
        <p:nvSpPr>
          <p:cNvPr id="61443"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1444"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80932" name="Rectangle 4"/>
          <p:cNvSpPr>
            <a:spLocks noGrp="1" noChangeArrowheads="1"/>
          </p:cNvSpPr>
          <p:nvPr>
            <p:ph type="title"/>
          </p:nvPr>
        </p:nvSpPr>
        <p:spPr>
          <a:xfrm>
            <a:off x="381000" y="1143000"/>
            <a:ext cx="8382000" cy="533400"/>
          </a:xfrm>
        </p:spPr>
        <p:txBody>
          <a:bodyPr anchor="b"/>
          <a:lstStyle/>
          <a:p>
            <a:pPr>
              <a:defRPr/>
            </a:pPr>
            <a:r>
              <a:rPr lang="en-US" sz="3200" b="0" smtClean="0"/>
              <a:t>   </a:t>
            </a:r>
          </a:p>
        </p:txBody>
      </p:sp>
      <p:sp>
        <p:nvSpPr>
          <p:cNvPr id="61446" name="Rectangle 5"/>
          <p:cNvSpPr>
            <a:spLocks noGrp="1" noChangeArrowheads="1"/>
          </p:cNvSpPr>
          <p:nvPr>
            <p:ph type="body" idx="1"/>
          </p:nvPr>
        </p:nvSpPr>
        <p:spPr>
          <a:xfrm>
            <a:off x="609600" y="457200"/>
            <a:ext cx="7924800" cy="5486400"/>
          </a:xfrm>
          <a:noFill/>
        </p:spPr>
        <p:txBody>
          <a:bodyPr/>
          <a:lstStyle/>
          <a:p>
            <a:pPr algn="ctr">
              <a:buFont typeface="Monotype Sorts" pitchFamily="2" charset="2"/>
              <a:buNone/>
            </a:pPr>
            <a:r>
              <a:rPr lang="en-US" sz="2400" u="sng" smtClean="0">
                <a:solidFill>
                  <a:srgbClr val="00279F"/>
                </a:solidFill>
              </a:rPr>
              <a:t>$1,000 of Inventory left over at the end of the month</a:t>
            </a:r>
            <a:r>
              <a:rPr lang="en-US" b="0" smtClean="0"/>
              <a:t> </a:t>
            </a:r>
          </a:p>
          <a:p>
            <a:pPr>
              <a:buFont typeface="Monotype Sorts" pitchFamily="2" charset="2"/>
              <a:buNone/>
            </a:pPr>
            <a:r>
              <a:rPr lang="en-US" sz="1400" smtClean="0"/>
              <a:t> </a:t>
            </a:r>
            <a:r>
              <a:rPr lang="en-US" sz="2800" smtClean="0"/>
              <a:t>Date          Account Title              Debit   Credit</a:t>
            </a:r>
          </a:p>
          <a:p>
            <a:pPr>
              <a:buFont typeface="Monotype Sorts" pitchFamily="2" charset="2"/>
              <a:buNone/>
            </a:pPr>
            <a:r>
              <a:rPr lang="en-US" sz="2800" b="0" smtClean="0"/>
              <a:t>Jan. 30  Cost of Goods Sold  	</a:t>
            </a:r>
            <a:r>
              <a:rPr lang="en-US" sz="2800" b="0" smtClean="0">
                <a:solidFill>
                  <a:srgbClr val="D10D0D"/>
                </a:solidFill>
              </a:rPr>
              <a:t>3,000</a:t>
            </a:r>
          </a:p>
          <a:p>
            <a:pPr lvl="3">
              <a:buFontTx/>
              <a:buNone/>
            </a:pPr>
            <a:r>
              <a:rPr lang="en-US" sz="2800" b="0" smtClean="0">
                <a:solidFill>
                  <a:srgbClr val="F92E06"/>
                </a:solidFill>
              </a:rPr>
              <a:t>    </a:t>
            </a:r>
            <a:r>
              <a:rPr lang="en-US" sz="2800" b="0" smtClean="0"/>
              <a:t>Inventory    			           </a:t>
            </a:r>
            <a:r>
              <a:rPr lang="en-US" sz="2800" b="0" smtClean="0">
                <a:solidFill>
                  <a:srgbClr val="D10D0D"/>
                </a:solidFill>
              </a:rPr>
              <a:t>3,000</a:t>
            </a:r>
          </a:p>
          <a:p>
            <a:pPr lvl="2">
              <a:buFont typeface="Monotype Sorts" pitchFamily="2" charset="2"/>
              <a:buNone/>
            </a:pPr>
            <a:r>
              <a:rPr lang="en-US" sz="3200" b="0" i="1" smtClean="0">
                <a:solidFill>
                  <a:schemeClr val="tx2"/>
                </a:solidFill>
              </a:rPr>
              <a:t> Record sale of 750 units of Inventory</a:t>
            </a:r>
            <a:endParaRPr lang="en-US" sz="2800" b="0" i="1" smtClean="0">
              <a:solidFill>
                <a:schemeClr val="tx2"/>
              </a:solidFill>
            </a:endParaRPr>
          </a:p>
        </p:txBody>
      </p:sp>
      <p:sp>
        <p:nvSpPr>
          <p:cNvPr id="61447" name="Line 6"/>
          <p:cNvSpPr>
            <a:spLocks noChangeShapeType="1"/>
          </p:cNvSpPr>
          <p:nvPr/>
        </p:nvSpPr>
        <p:spPr bwMode="auto">
          <a:xfrm>
            <a:off x="609600" y="10668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48" name="Line 7"/>
          <p:cNvSpPr>
            <a:spLocks noChangeShapeType="1"/>
          </p:cNvSpPr>
          <p:nvPr/>
        </p:nvSpPr>
        <p:spPr bwMode="auto">
          <a:xfrm>
            <a:off x="609600" y="16002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49" name="Line 8"/>
          <p:cNvSpPr>
            <a:spLocks noChangeShapeType="1"/>
          </p:cNvSpPr>
          <p:nvPr/>
        </p:nvSpPr>
        <p:spPr bwMode="auto">
          <a:xfrm>
            <a:off x="609600" y="21336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0" name="Line 9"/>
          <p:cNvSpPr>
            <a:spLocks noChangeShapeType="1"/>
          </p:cNvSpPr>
          <p:nvPr/>
        </p:nvSpPr>
        <p:spPr bwMode="auto">
          <a:xfrm>
            <a:off x="609600" y="25908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1" name="Line 10"/>
          <p:cNvSpPr>
            <a:spLocks noChangeShapeType="1"/>
          </p:cNvSpPr>
          <p:nvPr/>
        </p:nvSpPr>
        <p:spPr bwMode="auto">
          <a:xfrm>
            <a:off x="609600" y="30480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2" name="Line 11"/>
          <p:cNvSpPr>
            <a:spLocks noChangeShapeType="1"/>
          </p:cNvSpPr>
          <p:nvPr/>
        </p:nvSpPr>
        <p:spPr bwMode="auto">
          <a:xfrm>
            <a:off x="8382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3" name="Line 12"/>
          <p:cNvSpPr>
            <a:spLocks noChangeShapeType="1"/>
          </p:cNvSpPr>
          <p:nvPr/>
        </p:nvSpPr>
        <p:spPr bwMode="auto">
          <a:xfrm>
            <a:off x="6096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4" name="Line 13"/>
          <p:cNvSpPr>
            <a:spLocks noChangeShapeType="1"/>
          </p:cNvSpPr>
          <p:nvPr/>
        </p:nvSpPr>
        <p:spPr bwMode="auto">
          <a:xfrm>
            <a:off x="1905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5" name="Line 14"/>
          <p:cNvSpPr>
            <a:spLocks noChangeShapeType="1"/>
          </p:cNvSpPr>
          <p:nvPr/>
        </p:nvSpPr>
        <p:spPr bwMode="auto">
          <a:xfrm>
            <a:off x="5867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6" name="Line 15"/>
          <p:cNvSpPr>
            <a:spLocks noChangeShapeType="1"/>
          </p:cNvSpPr>
          <p:nvPr/>
        </p:nvSpPr>
        <p:spPr bwMode="auto">
          <a:xfrm>
            <a:off x="71628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7" name="Line 16"/>
          <p:cNvSpPr>
            <a:spLocks noChangeShapeType="1"/>
          </p:cNvSpPr>
          <p:nvPr/>
        </p:nvSpPr>
        <p:spPr bwMode="auto">
          <a:xfrm>
            <a:off x="1371600" y="1600200"/>
            <a:ext cx="0" cy="144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8" name="Line 17"/>
          <p:cNvSpPr>
            <a:spLocks noChangeShapeType="1"/>
          </p:cNvSpPr>
          <p:nvPr/>
        </p:nvSpPr>
        <p:spPr bwMode="auto">
          <a:xfrm>
            <a:off x="6096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9" name="Line 18"/>
          <p:cNvSpPr>
            <a:spLocks noChangeShapeType="1"/>
          </p:cNvSpPr>
          <p:nvPr/>
        </p:nvSpPr>
        <p:spPr bwMode="auto">
          <a:xfrm>
            <a:off x="32004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0" name="Line 19"/>
          <p:cNvSpPr>
            <a:spLocks noChangeShapeType="1"/>
          </p:cNvSpPr>
          <p:nvPr/>
        </p:nvSpPr>
        <p:spPr bwMode="auto">
          <a:xfrm>
            <a:off x="5867400" y="3886200"/>
            <a:ext cx="2514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1" name="Line 20"/>
          <p:cNvSpPr>
            <a:spLocks noChangeShapeType="1"/>
          </p:cNvSpPr>
          <p:nvPr/>
        </p:nvSpPr>
        <p:spPr bwMode="auto">
          <a:xfrm>
            <a:off x="1828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2" name="Line 21"/>
          <p:cNvSpPr>
            <a:spLocks noChangeShapeType="1"/>
          </p:cNvSpPr>
          <p:nvPr/>
        </p:nvSpPr>
        <p:spPr bwMode="auto">
          <a:xfrm>
            <a:off x="43434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3" name="Line 22"/>
          <p:cNvSpPr>
            <a:spLocks noChangeShapeType="1"/>
          </p:cNvSpPr>
          <p:nvPr/>
        </p:nvSpPr>
        <p:spPr bwMode="auto">
          <a:xfrm>
            <a:off x="7162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0951" name="Text Box 23"/>
          <p:cNvSpPr txBox="1">
            <a:spLocks noChangeArrowheads="1"/>
          </p:cNvSpPr>
          <p:nvPr/>
        </p:nvSpPr>
        <p:spPr bwMode="auto">
          <a:xfrm>
            <a:off x="609600" y="3200400"/>
            <a:ext cx="7696200" cy="420688"/>
          </a:xfrm>
          <a:prstGeom prst="rect">
            <a:avLst/>
          </a:prstGeom>
          <a:solidFill>
            <a:srgbClr val="FFFF6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t>   </a:t>
            </a:r>
            <a:r>
              <a:rPr lang="en-US" b="1">
                <a:latin typeface="Arial" charset="0"/>
              </a:rPr>
              <a:t>Post from General Journal to the General Ledger</a:t>
            </a:r>
          </a:p>
        </p:txBody>
      </p:sp>
      <p:sp>
        <p:nvSpPr>
          <p:cNvPr id="380952" name="Line 24"/>
          <p:cNvSpPr>
            <a:spLocks noChangeShapeType="1"/>
          </p:cNvSpPr>
          <p:nvPr/>
        </p:nvSpPr>
        <p:spPr bwMode="auto">
          <a:xfrm flipH="1">
            <a:off x="1524000" y="1981200"/>
            <a:ext cx="5029200" cy="2057400"/>
          </a:xfrm>
          <a:prstGeom prst="line">
            <a:avLst/>
          </a:prstGeom>
          <a:noFill/>
          <a:ln w="38100">
            <a:solidFill>
              <a:srgbClr val="F92E0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0953" name="Text Box 25"/>
          <p:cNvSpPr txBox="1">
            <a:spLocks noChangeArrowheads="1"/>
          </p:cNvSpPr>
          <p:nvPr/>
        </p:nvSpPr>
        <p:spPr bwMode="auto">
          <a:xfrm>
            <a:off x="609600" y="3962400"/>
            <a:ext cx="1143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2800" b="1">
                <a:solidFill>
                  <a:srgbClr val="F92E06"/>
                </a:solidFill>
              </a:rPr>
              <a:t>3,000</a:t>
            </a:r>
          </a:p>
        </p:txBody>
      </p:sp>
      <p:sp>
        <p:nvSpPr>
          <p:cNvPr id="380954" name="Line 26"/>
          <p:cNvSpPr>
            <a:spLocks noChangeShapeType="1"/>
          </p:cNvSpPr>
          <p:nvPr/>
        </p:nvSpPr>
        <p:spPr bwMode="auto">
          <a:xfrm>
            <a:off x="8153400" y="2514600"/>
            <a:ext cx="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0955" name="Text Box 27"/>
          <p:cNvSpPr txBox="1">
            <a:spLocks noChangeArrowheads="1"/>
          </p:cNvSpPr>
          <p:nvPr/>
        </p:nvSpPr>
        <p:spPr bwMode="auto">
          <a:xfrm>
            <a:off x="7239000" y="40386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chemeClr val="accent2"/>
                </a:solidFill>
              </a:rPr>
              <a:t> </a:t>
            </a:r>
            <a:r>
              <a:rPr lang="en-US" sz="2800" b="1">
                <a:solidFill>
                  <a:srgbClr val="D10D0D"/>
                </a:solidFill>
              </a:rPr>
              <a:t>3,000</a:t>
            </a:r>
          </a:p>
        </p:txBody>
      </p:sp>
      <p:sp>
        <p:nvSpPr>
          <p:cNvPr id="61469" name="Line 28"/>
          <p:cNvSpPr>
            <a:spLocks noChangeShapeType="1"/>
          </p:cNvSpPr>
          <p:nvPr/>
        </p:nvSpPr>
        <p:spPr bwMode="auto">
          <a:xfrm>
            <a:off x="457200" y="3200400"/>
            <a:ext cx="82296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0" name="Text Box 29"/>
          <p:cNvSpPr txBox="1">
            <a:spLocks noChangeArrowheads="1"/>
          </p:cNvSpPr>
          <p:nvPr/>
        </p:nvSpPr>
        <p:spPr bwMode="auto">
          <a:xfrm>
            <a:off x="609600" y="3505200"/>
            <a:ext cx="22860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700" b="1">
                <a:latin typeface="Arial" charset="0"/>
              </a:rPr>
              <a:t>Cost of Goods Sold</a:t>
            </a:r>
          </a:p>
        </p:txBody>
      </p:sp>
      <p:sp>
        <p:nvSpPr>
          <p:cNvPr id="61471" name="Text Box 30"/>
          <p:cNvSpPr txBox="1">
            <a:spLocks noChangeArrowheads="1"/>
          </p:cNvSpPr>
          <p:nvPr/>
        </p:nvSpPr>
        <p:spPr bwMode="auto">
          <a:xfrm>
            <a:off x="5715000" y="3505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 Inventory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0951"/>
                                        </p:tgtEl>
                                        <p:attrNameLst>
                                          <p:attrName>style.visibility</p:attrName>
                                        </p:attrNameLst>
                                      </p:cBhvr>
                                      <p:to>
                                        <p:strVal val="visible"/>
                                      </p:to>
                                    </p:set>
                                    <p:anim calcmode="lin" valueType="num">
                                      <p:cBhvr additive="base">
                                        <p:cTn id="7" dur="500" fill="hold"/>
                                        <p:tgtEl>
                                          <p:spTgt spid="380951"/>
                                        </p:tgtEl>
                                        <p:attrNameLst>
                                          <p:attrName>ppt_x</p:attrName>
                                        </p:attrNameLst>
                                      </p:cBhvr>
                                      <p:tavLst>
                                        <p:tav tm="0">
                                          <p:val>
                                            <p:strVal val="0-#ppt_w/2"/>
                                          </p:val>
                                        </p:tav>
                                        <p:tav tm="100000">
                                          <p:val>
                                            <p:strVal val="#ppt_x"/>
                                          </p:val>
                                        </p:tav>
                                      </p:tavLst>
                                    </p:anim>
                                    <p:anim calcmode="lin" valueType="num">
                                      <p:cBhvr additive="base">
                                        <p:cTn id="8" dur="500" fill="hold"/>
                                        <p:tgtEl>
                                          <p:spTgt spid="3809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80952"/>
                                        </p:tgtEl>
                                        <p:attrNameLst>
                                          <p:attrName>style.visibility</p:attrName>
                                        </p:attrNameLst>
                                      </p:cBhvr>
                                      <p:to>
                                        <p:strVal val="visible"/>
                                      </p:to>
                                    </p:set>
                                    <p:animEffect transition="in" filter="wipe(up)">
                                      <p:cBhvr>
                                        <p:cTn id="13" dur="500"/>
                                        <p:tgtEl>
                                          <p:spTgt spid="380952"/>
                                        </p:tgtEl>
                                      </p:cBhvr>
                                    </p:animEffect>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80953"/>
                                        </p:tgtEl>
                                        <p:attrNameLst>
                                          <p:attrName>style.visibility</p:attrName>
                                        </p:attrNameLst>
                                      </p:cBhvr>
                                      <p:to>
                                        <p:strVal val="visible"/>
                                      </p:to>
                                    </p:set>
                                    <p:anim calcmode="lin" valueType="num">
                                      <p:cBhvr additive="base">
                                        <p:cTn id="17" dur="500" fill="hold"/>
                                        <p:tgtEl>
                                          <p:spTgt spid="380953"/>
                                        </p:tgtEl>
                                        <p:attrNameLst>
                                          <p:attrName>ppt_x</p:attrName>
                                        </p:attrNameLst>
                                      </p:cBhvr>
                                      <p:tavLst>
                                        <p:tav tm="0">
                                          <p:val>
                                            <p:strVal val="0-#ppt_w/2"/>
                                          </p:val>
                                        </p:tav>
                                        <p:tav tm="100000">
                                          <p:val>
                                            <p:strVal val="#ppt_x"/>
                                          </p:val>
                                        </p:tav>
                                      </p:tavLst>
                                    </p:anim>
                                    <p:anim calcmode="lin" valueType="num">
                                      <p:cBhvr additive="base">
                                        <p:cTn id="18" dur="500" fill="hold"/>
                                        <p:tgtEl>
                                          <p:spTgt spid="38095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80954"/>
                                        </p:tgtEl>
                                        <p:attrNameLst>
                                          <p:attrName>style.visibility</p:attrName>
                                        </p:attrNameLst>
                                      </p:cBhvr>
                                      <p:to>
                                        <p:strVal val="visible"/>
                                      </p:to>
                                    </p:set>
                                    <p:anim calcmode="lin" valueType="num">
                                      <p:cBhvr>
                                        <p:cTn id="23" dur="500" fill="hold"/>
                                        <p:tgtEl>
                                          <p:spTgt spid="380954"/>
                                        </p:tgtEl>
                                        <p:attrNameLst>
                                          <p:attrName>ppt_x</p:attrName>
                                        </p:attrNameLst>
                                      </p:cBhvr>
                                      <p:tavLst>
                                        <p:tav tm="0">
                                          <p:val>
                                            <p:strVal val="#ppt_x"/>
                                          </p:val>
                                        </p:tav>
                                        <p:tav tm="100000">
                                          <p:val>
                                            <p:strVal val="#ppt_x"/>
                                          </p:val>
                                        </p:tav>
                                      </p:tavLst>
                                    </p:anim>
                                    <p:anim calcmode="lin" valueType="num">
                                      <p:cBhvr>
                                        <p:cTn id="24" dur="500" fill="hold"/>
                                        <p:tgtEl>
                                          <p:spTgt spid="380954"/>
                                        </p:tgtEl>
                                        <p:attrNameLst>
                                          <p:attrName>ppt_y</p:attrName>
                                        </p:attrNameLst>
                                      </p:cBhvr>
                                      <p:tavLst>
                                        <p:tav tm="0">
                                          <p:val>
                                            <p:strVal val="#ppt_y-#ppt_h/2"/>
                                          </p:val>
                                        </p:tav>
                                        <p:tav tm="100000">
                                          <p:val>
                                            <p:strVal val="#ppt_y"/>
                                          </p:val>
                                        </p:tav>
                                      </p:tavLst>
                                    </p:anim>
                                    <p:anim calcmode="lin" valueType="num">
                                      <p:cBhvr>
                                        <p:cTn id="25" dur="500" fill="hold"/>
                                        <p:tgtEl>
                                          <p:spTgt spid="380954"/>
                                        </p:tgtEl>
                                        <p:attrNameLst>
                                          <p:attrName>ppt_w</p:attrName>
                                        </p:attrNameLst>
                                      </p:cBhvr>
                                      <p:tavLst>
                                        <p:tav tm="0">
                                          <p:val>
                                            <p:strVal val="#ppt_w"/>
                                          </p:val>
                                        </p:tav>
                                        <p:tav tm="100000">
                                          <p:val>
                                            <p:strVal val="#ppt_w"/>
                                          </p:val>
                                        </p:tav>
                                      </p:tavLst>
                                    </p:anim>
                                    <p:anim calcmode="lin" valueType="num">
                                      <p:cBhvr>
                                        <p:cTn id="26" dur="500" fill="hold"/>
                                        <p:tgtEl>
                                          <p:spTgt spid="38095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380955"/>
                                        </p:tgtEl>
                                        <p:attrNameLst>
                                          <p:attrName>style.visibility</p:attrName>
                                        </p:attrNameLst>
                                      </p:cBhvr>
                                      <p:to>
                                        <p:strVal val="visible"/>
                                      </p:to>
                                    </p:set>
                                    <p:anim calcmode="lin" valueType="num">
                                      <p:cBhvr additive="base">
                                        <p:cTn id="30" dur="500" fill="hold"/>
                                        <p:tgtEl>
                                          <p:spTgt spid="380955"/>
                                        </p:tgtEl>
                                        <p:attrNameLst>
                                          <p:attrName>ppt_x</p:attrName>
                                        </p:attrNameLst>
                                      </p:cBhvr>
                                      <p:tavLst>
                                        <p:tav tm="0">
                                          <p:val>
                                            <p:strVal val="0-#ppt_w/2"/>
                                          </p:val>
                                        </p:tav>
                                        <p:tav tm="100000">
                                          <p:val>
                                            <p:strVal val="#ppt_x"/>
                                          </p:val>
                                        </p:tav>
                                      </p:tavLst>
                                    </p:anim>
                                    <p:anim calcmode="lin" valueType="num">
                                      <p:cBhvr additive="base">
                                        <p:cTn id="31" dur="500" fill="hold"/>
                                        <p:tgtEl>
                                          <p:spTgt spid="3809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51" grpId="0" animBg="1" autoUpdateAnimBg="0"/>
      <p:bldP spid="380952" grpId="0" animBg="1"/>
      <p:bldP spid="380953" grpId="0" autoUpdateAnimBg="0"/>
      <p:bldP spid="380954" grpId="0" animBg="1"/>
      <p:bldP spid="38095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r>
              <a:rPr lang="en-US"/>
              <a:t>5- </a:t>
            </a:r>
            <a:fld id="{FE7A096D-E47B-45C7-9940-BD11BD37539D}" type="slidenum">
              <a:rPr lang="en-US"/>
              <a:pPr>
                <a:defRPr/>
              </a:pPr>
              <a:t>14</a:t>
            </a:fld>
            <a:endParaRPr lang="en-US" sz="1400" b="0">
              <a:solidFill>
                <a:schemeClr val="tx1"/>
              </a:solidFill>
              <a:latin typeface="Times New Roman" pitchFamily="18" charset="0"/>
            </a:endParaRPr>
          </a:p>
        </p:txBody>
      </p:sp>
      <p:sp>
        <p:nvSpPr>
          <p:cNvPr id="62467"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2468"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82980" name="Rectangle 4"/>
          <p:cNvSpPr>
            <a:spLocks noGrp="1" noChangeArrowheads="1"/>
          </p:cNvSpPr>
          <p:nvPr>
            <p:ph type="title"/>
          </p:nvPr>
        </p:nvSpPr>
        <p:spPr>
          <a:xfrm>
            <a:off x="381000" y="1143000"/>
            <a:ext cx="8382000" cy="533400"/>
          </a:xfrm>
        </p:spPr>
        <p:txBody>
          <a:bodyPr anchor="b"/>
          <a:lstStyle/>
          <a:p>
            <a:pPr>
              <a:defRPr/>
            </a:pPr>
            <a:r>
              <a:rPr lang="en-US" sz="3200" b="0" smtClean="0"/>
              <a:t>   </a:t>
            </a:r>
          </a:p>
        </p:txBody>
      </p:sp>
      <p:sp>
        <p:nvSpPr>
          <p:cNvPr id="62470" name="Rectangle 5"/>
          <p:cNvSpPr>
            <a:spLocks noGrp="1" noChangeArrowheads="1"/>
          </p:cNvSpPr>
          <p:nvPr>
            <p:ph type="body" idx="1"/>
          </p:nvPr>
        </p:nvSpPr>
        <p:spPr>
          <a:xfrm>
            <a:off x="609600" y="457200"/>
            <a:ext cx="7924800" cy="5486400"/>
          </a:xfrm>
          <a:noFill/>
        </p:spPr>
        <p:txBody>
          <a:bodyPr/>
          <a:lstStyle/>
          <a:p>
            <a:pPr algn="ctr">
              <a:buFont typeface="Monotype Sorts" pitchFamily="2" charset="2"/>
              <a:buNone/>
            </a:pPr>
            <a:r>
              <a:rPr lang="en-US" sz="2400" u="sng" smtClean="0">
                <a:solidFill>
                  <a:srgbClr val="00279F"/>
                </a:solidFill>
              </a:rPr>
              <a:t>$3,000 of Inventory was sold for $7,500 Cash</a:t>
            </a:r>
            <a:r>
              <a:rPr lang="en-US" b="0" smtClean="0"/>
              <a:t> </a:t>
            </a:r>
          </a:p>
          <a:p>
            <a:pPr>
              <a:buFont typeface="Monotype Sorts" pitchFamily="2" charset="2"/>
              <a:buNone/>
            </a:pPr>
            <a:r>
              <a:rPr lang="en-US" sz="1400" smtClean="0"/>
              <a:t> </a:t>
            </a:r>
            <a:r>
              <a:rPr lang="en-US" sz="2800" smtClean="0"/>
              <a:t>Date          Account Title              Debit   Credit</a:t>
            </a:r>
          </a:p>
          <a:p>
            <a:pPr>
              <a:buFont typeface="Monotype Sorts" pitchFamily="2" charset="2"/>
              <a:buNone/>
            </a:pPr>
            <a:r>
              <a:rPr lang="en-US" sz="2800" b="0" smtClean="0"/>
              <a:t>Jan. 30  Cash			  	</a:t>
            </a:r>
            <a:r>
              <a:rPr lang="en-US" sz="2800" b="0" smtClean="0">
                <a:solidFill>
                  <a:srgbClr val="D10D0D"/>
                </a:solidFill>
              </a:rPr>
              <a:t>7,500</a:t>
            </a:r>
          </a:p>
          <a:p>
            <a:pPr lvl="3">
              <a:buFontTx/>
              <a:buNone/>
            </a:pPr>
            <a:r>
              <a:rPr lang="en-US" sz="2800" b="0" smtClean="0">
                <a:solidFill>
                  <a:srgbClr val="F92E06"/>
                </a:solidFill>
              </a:rPr>
              <a:t>    </a:t>
            </a:r>
            <a:r>
              <a:rPr lang="en-US" sz="2800" b="0" smtClean="0"/>
              <a:t>Revenue   			           </a:t>
            </a:r>
            <a:r>
              <a:rPr lang="en-US" sz="2800" b="0" smtClean="0">
                <a:solidFill>
                  <a:srgbClr val="D10D0D"/>
                </a:solidFill>
              </a:rPr>
              <a:t>7,500</a:t>
            </a:r>
          </a:p>
          <a:p>
            <a:pPr lvl="2">
              <a:buFont typeface="Monotype Sorts" pitchFamily="2" charset="2"/>
              <a:buNone/>
            </a:pPr>
            <a:r>
              <a:rPr lang="en-US" sz="3000" b="0" i="1" smtClean="0">
                <a:solidFill>
                  <a:schemeClr val="tx2"/>
                </a:solidFill>
              </a:rPr>
              <a:t>Record sale of Inventory @ $10 each</a:t>
            </a:r>
          </a:p>
        </p:txBody>
      </p:sp>
      <p:sp>
        <p:nvSpPr>
          <p:cNvPr id="62471" name="Line 6"/>
          <p:cNvSpPr>
            <a:spLocks noChangeShapeType="1"/>
          </p:cNvSpPr>
          <p:nvPr/>
        </p:nvSpPr>
        <p:spPr bwMode="auto">
          <a:xfrm>
            <a:off x="609600" y="10668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2" name="Line 7"/>
          <p:cNvSpPr>
            <a:spLocks noChangeShapeType="1"/>
          </p:cNvSpPr>
          <p:nvPr/>
        </p:nvSpPr>
        <p:spPr bwMode="auto">
          <a:xfrm>
            <a:off x="609600" y="1600200"/>
            <a:ext cx="7772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3" name="Line 8"/>
          <p:cNvSpPr>
            <a:spLocks noChangeShapeType="1"/>
          </p:cNvSpPr>
          <p:nvPr/>
        </p:nvSpPr>
        <p:spPr bwMode="auto">
          <a:xfrm>
            <a:off x="609600" y="21336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4" name="Line 9"/>
          <p:cNvSpPr>
            <a:spLocks noChangeShapeType="1"/>
          </p:cNvSpPr>
          <p:nvPr/>
        </p:nvSpPr>
        <p:spPr bwMode="auto">
          <a:xfrm>
            <a:off x="609600" y="25908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5" name="Line 10"/>
          <p:cNvSpPr>
            <a:spLocks noChangeShapeType="1"/>
          </p:cNvSpPr>
          <p:nvPr/>
        </p:nvSpPr>
        <p:spPr bwMode="auto">
          <a:xfrm>
            <a:off x="609600" y="3048000"/>
            <a:ext cx="7772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6" name="Line 11"/>
          <p:cNvSpPr>
            <a:spLocks noChangeShapeType="1"/>
          </p:cNvSpPr>
          <p:nvPr/>
        </p:nvSpPr>
        <p:spPr bwMode="auto">
          <a:xfrm>
            <a:off x="8382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7" name="Line 12"/>
          <p:cNvSpPr>
            <a:spLocks noChangeShapeType="1"/>
          </p:cNvSpPr>
          <p:nvPr/>
        </p:nvSpPr>
        <p:spPr bwMode="auto">
          <a:xfrm>
            <a:off x="6096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8" name="Line 13"/>
          <p:cNvSpPr>
            <a:spLocks noChangeShapeType="1"/>
          </p:cNvSpPr>
          <p:nvPr/>
        </p:nvSpPr>
        <p:spPr bwMode="auto">
          <a:xfrm>
            <a:off x="19050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79" name="Line 14"/>
          <p:cNvSpPr>
            <a:spLocks noChangeShapeType="1"/>
          </p:cNvSpPr>
          <p:nvPr/>
        </p:nvSpPr>
        <p:spPr bwMode="auto">
          <a:xfrm>
            <a:off x="58674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80" name="Line 15"/>
          <p:cNvSpPr>
            <a:spLocks noChangeShapeType="1"/>
          </p:cNvSpPr>
          <p:nvPr/>
        </p:nvSpPr>
        <p:spPr bwMode="auto">
          <a:xfrm>
            <a:off x="7162800" y="1066800"/>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81" name="Line 16"/>
          <p:cNvSpPr>
            <a:spLocks noChangeShapeType="1"/>
          </p:cNvSpPr>
          <p:nvPr/>
        </p:nvSpPr>
        <p:spPr bwMode="auto">
          <a:xfrm>
            <a:off x="1371600" y="1600200"/>
            <a:ext cx="0" cy="144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482" name="Line 17"/>
          <p:cNvSpPr>
            <a:spLocks noChangeShapeType="1"/>
          </p:cNvSpPr>
          <p:nvPr/>
        </p:nvSpPr>
        <p:spPr bwMode="auto">
          <a:xfrm>
            <a:off x="6096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83" name="Line 18"/>
          <p:cNvSpPr>
            <a:spLocks noChangeShapeType="1"/>
          </p:cNvSpPr>
          <p:nvPr/>
        </p:nvSpPr>
        <p:spPr bwMode="auto">
          <a:xfrm>
            <a:off x="3200400" y="3886200"/>
            <a:ext cx="2362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84" name="Line 19"/>
          <p:cNvSpPr>
            <a:spLocks noChangeShapeType="1"/>
          </p:cNvSpPr>
          <p:nvPr/>
        </p:nvSpPr>
        <p:spPr bwMode="auto">
          <a:xfrm>
            <a:off x="5867400" y="3886200"/>
            <a:ext cx="2514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85" name="Line 20"/>
          <p:cNvSpPr>
            <a:spLocks noChangeShapeType="1"/>
          </p:cNvSpPr>
          <p:nvPr/>
        </p:nvSpPr>
        <p:spPr bwMode="auto">
          <a:xfrm>
            <a:off x="1828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86" name="Line 21"/>
          <p:cNvSpPr>
            <a:spLocks noChangeShapeType="1"/>
          </p:cNvSpPr>
          <p:nvPr/>
        </p:nvSpPr>
        <p:spPr bwMode="auto">
          <a:xfrm>
            <a:off x="43434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87" name="Line 22"/>
          <p:cNvSpPr>
            <a:spLocks noChangeShapeType="1"/>
          </p:cNvSpPr>
          <p:nvPr/>
        </p:nvSpPr>
        <p:spPr bwMode="auto">
          <a:xfrm>
            <a:off x="7162800" y="3886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2999" name="Text Box 23"/>
          <p:cNvSpPr txBox="1">
            <a:spLocks noChangeArrowheads="1"/>
          </p:cNvSpPr>
          <p:nvPr/>
        </p:nvSpPr>
        <p:spPr bwMode="auto">
          <a:xfrm>
            <a:off x="609600" y="3200400"/>
            <a:ext cx="7696200" cy="420688"/>
          </a:xfrm>
          <a:prstGeom prst="rect">
            <a:avLst/>
          </a:prstGeom>
          <a:solidFill>
            <a:srgbClr val="FFFF6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t>   </a:t>
            </a:r>
            <a:r>
              <a:rPr lang="en-US" b="1">
                <a:latin typeface="Arial" charset="0"/>
              </a:rPr>
              <a:t>Post from General Journal to the General Ledger</a:t>
            </a:r>
          </a:p>
        </p:txBody>
      </p:sp>
      <p:sp>
        <p:nvSpPr>
          <p:cNvPr id="383000" name="Line 24"/>
          <p:cNvSpPr>
            <a:spLocks noChangeShapeType="1"/>
          </p:cNvSpPr>
          <p:nvPr/>
        </p:nvSpPr>
        <p:spPr bwMode="auto">
          <a:xfrm flipH="1">
            <a:off x="1524000" y="1981200"/>
            <a:ext cx="5029200" cy="2057400"/>
          </a:xfrm>
          <a:prstGeom prst="line">
            <a:avLst/>
          </a:prstGeom>
          <a:noFill/>
          <a:ln w="38100">
            <a:solidFill>
              <a:srgbClr val="F92E0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3001" name="Text Box 25"/>
          <p:cNvSpPr txBox="1">
            <a:spLocks noChangeArrowheads="1"/>
          </p:cNvSpPr>
          <p:nvPr/>
        </p:nvSpPr>
        <p:spPr bwMode="auto">
          <a:xfrm>
            <a:off x="609600" y="3962400"/>
            <a:ext cx="1143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2800" b="1">
                <a:solidFill>
                  <a:srgbClr val="F92E06"/>
                </a:solidFill>
              </a:rPr>
              <a:t>7,500</a:t>
            </a:r>
          </a:p>
        </p:txBody>
      </p:sp>
      <p:sp>
        <p:nvSpPr>
          <p:cNvPr id="383002" name="Line 26"/>
          <p:cNvSpPr>
            <a:spLocks noChangeShapeType="1"/>
          </p:cNvSpPr>
          <p:nvPr/>
        </p:nvSpPr>
        <p:spPr bwMode="auto">
          <a:xfrm>
            <a:off x="8153400" y="2514600"/>
            <a:ext cx="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3003" name="Text Box 27"/>
          <p:cNvSpPr txBox="1">
            <a:spLocks noChangeArrowheads="1"/>
          </p:cNvSpPr>
          <p:nvPr/>
        </p:nvSpPr>
        <p:spPr bwMode="auto">
          <a:xfrm>
            <a:off x="7239000" y="40386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chemeClr val="accent2"/>
                </a:solidFill>
              </a:rPr>
              <a:t> </a:t>
            </a:r>
            <a:r>
              <a:rPr lang="en-US" sz="2800" b="1">
                <a:solidFill>
                  <a:srgbClr val="D10D0D"/>
                </a:solidFill>
              </a:rPr>
              <a:t>7,500</a:t>
            </a:r>
          </a:p>
        </p:txBody>
      </p:sp>
      <p:sp>
        <p:nvSpPr>
          <p:cNvPr id="62493" name="Line 28"/>
          <p:cNvSpPr>
            <a:spLocks noChangeShapeType="1"/>
          </p:cNvSpPr>
          <p:nvPr/>
        </p:nvSpPr>
        <p:spPr bwMode="auto">
          <a:xfrm>
            <a:off x="457200" y="3200400"/>
            <a:ext cx="82296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494" name="Text Box 29"/>
          <p:cNvSpPr txBox="1">
            <a:spLocks noChangeArrowheads="1"/>
          </p:cNvSpPr>
          <p:nvPr/>
        </p:nvSpPr>
        <p:spPr bwMode="auto">
          <a:xfrm>
            <a:off x="609600" y="3505200"/>
            <a:ext cx="2286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800" b="1">
                <a:latin typeface="Arial" charset="0"/>
              </a:rPr>
              <a:t>Cash</a:t>
            </a:r>
          </a:p>
        </p:txBody>
      </p:sp>
      <p:sp>
        <p:nvSpPr>
          <p:cNvPr id="62495" name="Text Box 30"/>
          <p:cNvSpPr txBox="1">
            <a:spLocks noChangeArrowheads="1"/>
          </p:cNvSpPr>
          <p:nvPr/>
        </p:nvSpPr>
        <p:spPr bwMode="auto">
          <a:xfrm>
            <a:off x="5715000" y="3505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 Sales Revenue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2999"/>
                                        </p:tgtEl>
                                        <p:attrNameLst>
                                          <p:attrName>style.visibility</p:attrName>
                                        </p:attrNameLst>
                                      </p:cBhvr>
                                      <p:to>
                                        <p:strVal val="visible"/>
                                      </p:to>
                                    </p:set>
                                    <p:anim calcmode="lin" valueType="num">
                                      <p:cBhvr additive="base">
                                        <p:cTn id="7" dur="500" fill="hold"/>
                                        <p:tgtEl>
                                          <p:spTgt spid="382999"/>
                                        </p:tgtEl>
                                        <p:attrNameLst>
                                          <p:attrName>ppt_x</p:attrName>
                                        </p:attrNameLst>
                                      </p:cBhvr>
                                      <p:tavLst>
                                        <p:tav tm="0">
                                          <p:val>
                                            <p:strVal val="0-#ppt_w/2"/>
                                          </p:val>
                                        </p:tav>
                                        <p:tav tm="100000">
                                          <p:val>
                                            <p:strVal val="#ppt_x"/>
                                          </p:val>
                                        </p:tav>
                                      </p:tavLst>
                                    </p:anim>
                                    <p:anim calcmode="lin" valueType="num">
                                      <p:cBhvr additive="base">
                                        <p:cTn id="8" dur="500" fill="hold"/>
                                        <p:tgtEl>
                                          <p:spTgt spid="3829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83000"/>
                                        </p:tgtEl>
                                        <p:attrNameLst>
                                          <p:attrName>style.visibility</p:attrName>
                                        </p:attrNameLst>
                                      </p:cBhvr>
                                      <p:to>
                                        <p:strVal val="visible"/>
                                      </p:to>
                                    </p:set>
                                    <p:animEffect transition="in" filter="wipe(up)">
                                      <p:cBhvr>
                                        <p:cTn id="13" dur="500"/>
                                        <p:tgtEl>
                                          <p:spTgt spid="383000"/>
                                        </p:tgtEl>
                                      </p:cBhvr>
                                    </p:animEffect>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83001"/>
                                        </p:tgtEl>
                                        <p:attrNameLst>
                                          <p:attrName>style.visibility</p:attrName>
                                        </p:attrNameLst>
                                      </p:cBhvr>
                                      <p:to>
                                        <p:strVal val="visible"/>
                                      </p:to>
                                    </p:set>
                                    <p:anim calcmode="lin" valueType="num">
                                      <p:cBhvr additive="base">
                                        <p:cTn id="17" dur="500" fill="hold"/>
                                        <p:tgtEl>
                                          <p:spTgt spid="383001"/>
                                        </p:tgtEl>
                                        <p:attrNameLst>
                                          <p:attrName>ppt_x</p:attrName>
                                        </p:attrNameLst>
                                      </p:cBhvr>
                                      <p:tavLst>
                                        <p:tav tm="0">
                                          <p:val>
                                            <p:strVal val="0-#ppt_w/2"/>
                                          </p:val>
                                        </p:tav>
                                        <p:tav tm="100000">
                                          <p:val>
                                            <p:strVal val="#ppt_x"/>
                                          </p:val>
                                        </p:tav>
                                      </p:tavLst>
                                    </p:anim>
                                    <p:anim calcmode="lin" valueType="num">
                                      <p:cBhvr additive="base">
                                        <p:cTn id="18" dur="500" fill="hold"/>
                                        <p:tgtEl>
                                          <p:spTgt spid="38300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83002"/>
                                        </p:tgtEl>
                                        <p:attrNameLst>
                                          <p:attrName>style.visibility</p:attrName>
                                        </p:attrNameLst>
                                      </p:cBhvr>
                                      <p:to>
                                        <p:strVal val="visible"/>
                                      </p:to>
                                    </p:set>
                                    <p:anim calcmode="lin" valueType="num">
                                      <p:cBhvr>
                                        <p:cTn id="23" dur="500" fill="hold"/>
                                        <p:tgtEl>
                                          <p:spTgt spid="383002"/>
                                        </p:tgtEl>
                                        <p:attrNameLst>
                                          <p:attrName>ppt_x</p:attrName>
                                        </p:attrNameLst>
                                      </p:cBhvr>
                                      <p:tavLst>
                                        <p:tav tm="0">
                                          <p:val>
                                            <p:strVal val="#ppt_x"/>
                                          </p:val>
                                        </p:tav>
                                        <p:tav tm="100000">
                                          <p:val>
                                            <p:strVal val="#ppt_x"/>
                                          </p:val>
                                        </p:tav>
                                      </p:tavLst>
                                    </p:anim>
                                    <p:anim calcmode="lin" valueType="num">
                                      <p:cBhvr>
                                        <p:cTn id="24" dur="500" fill="hold"/>
                                        <p:tgtEl>
                                          <p:spTgt spid="383002"/>
                                        </p:tgtEl>
                                        <p:attrNameLst>
                                          <p:attrName>ppt_y</p:attrName>
                                        </p:attrNameLst>
                                      </p:cBhvr>
                                      <p:tavLst>
                                        <p:tav tm="0">
                                          <p:val>
                                            <p:strVal val="#ppt_y-#ppt_h/2"/>
                                          </p:val>
                                        </p:tav>
                                        <p:tav tm="100000">
                                          <p:val>
                                            <p:strVal val="#ppt_y"/>
                                          </p:val>
                                        </p:tav>
                                      </p:tavLst>
                                    </p:anim>
                                    <p:anim calcmode="lin" valueType="num">
                                      <p:cBhvr>
                                        <p:cTn id="25" dur="500" fill="hold"/>
                                        <p:tgtEl>
                                          <p:spTgt spid="383002"/>
                                        </p:tgtEl>
                                        <p:attrNameLst>
                                          <p:attrName>ppt_w</p:attrName>
                                        </p:attrNameLst>
                                      </p:cBhvr>
                                      <p:tavLst>
                                        <p:tav tm="0">
                                          <p:val>
                                            <p:strVal val="#ppt_w"/>
                                          </p:val>
                                        </p:tav>
                                        <p:tav tm="100000">
                                          <p:val>
                                            <p:strVal val="#ppt_w"/>
                                          </p:val>
                                        </p:tav>
                                      </p:tavLst>
                                    </p:anim>
                                    <p:anim calcmode="lin" valueType="num">
                                      <p:cBhvr>
                                        <p:cTn id="26" dur="500" fill="hold"/>
                                        <p:tgtEl>
                                          <p:spTgt spid="383002"/>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383003"/>
                                        </p:tgtEl>
                                        <p:attrNameLst>
                                          <p:attrName>style.visibility</p:attrName>
                                        </p:attrNameLst>
                                      </p:cBhvr>
                                      <p:to>
                                        <p:strVal val="visible"/>
                                      </p:to>
                                    </p:set>
                                    <p:anim calcmode="lin" valueType="num">
                                      <p:cBhvr additive="base">
                                        <p:cTn id="30" dur="500" fill="hold"/>
                                        <p:tgtEl>
                                          <p:spTgt spid="383003"/>
                                        </p:tgtEl>
                                        <p:attrNameLst>
                                          <p:attrName>ppt_x</p:attrName>
                                        </p:attrNameLst>
                                      </p:cBhvr>
                                      <p:tavLst>
                                        <p:tav tm="0">
                                          <p:val>
                                            <p:strVal val="0-#ppt_w/2"/>
                                          </p:val>
                                        </p:tav>
                                        <p:tav tm="100000">
                                          <p:val>
                                            <p:strVal val="#ppt_x"/>
                                          </p:val>
                                        </p:tav>
                                      </p:tavLst>
                                    </p:anim>
                                    <p:anim calcmode="lin" valueType="num">
                                      <p:cBhvr additive="base">
                                        <p:cTn id="31" dur="500" fill="hold"/>
                                        <p:tgtEl>
                                          <p:spTgt spid="38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9" grpId="0" animBg="1" autoUpdateAnimBg="0"/>
      <p:bldP spid="383000" grpId="0" animBg="1"/>
      <p:bldP spid="383001" grpId="0" autoUpdateAnimBg="0"/>
      <p:bldP spid="383002" grpId="0" animBg="1"/>
      <p:bldP spid="3830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0"/>
          </p:nvPr>
        </p:nvSpPr>
        <p:spPr/>
        <p:txBody>
          <a:bodyPr/>
          <a:lstStyle/>
          <a:p>
            <a:pPr>
              <a:defRPr/>
            </a:pPr>
            <a:r>
              <a:rPr lang="en-US"/>
              <a:t>5- </a:t>
            </a:r>
            <a:fld id="{E905895C-E6D9-473D-93B5-E98941BF4E6B}" type="slidenum">
              <a:rPr lang="en-US"/>
              <a:pPr>
                <a:defRPr/>
              </a:pPr>
              <a:t>15</a:t>
            </a:fld>
            <a:endParaRPr lang="en-US" sz="1400" b="0">
              <a:solidFill>
                <a:schemeClr val="tx1"/>
              </a:solidFill>
              <a:latin typeface="Times New Roman" pitchFamily="18" charset="0"/>
            </a:endParaRPr>
          </a:p>
        </p:txBody>
      </p:sp>
      <p:sp>
        <p:nvSpPr>
          <p:cNvPr id="397314" name="Rectangle 2"/>
          <p:cNvSpPr>
            <a:spLocks noChangeArrowheads="1"/>
          </p:cNvSpPr>
          <p:nvPr/>
        </p:nvSpPr>
        <p:spPr bwMode="auto">
          <a:xfrm>
            <a:off x="914400" y="1752600"/>
            <a:ext cx="7467600" cy="1371600"/>
          </a:xfrm>
          <a:prstGeom prst="rect">
            <a:avLst/>
          </a:prstGeom>
          <a:solidFill>
            <a:schemeClr val="folHlink"/>
          </a:solidFill>
          <a:ln w="12700">
            <a:solidFill>
              <a:schemeClr val="tx2"/>
            </a:solidFill>
            <a:miter lim="800000"/>
            <a:headEnd/>
            <a:tailEnd/>
          </a:ln>
          <a:effectLst>
            <a:outerShdw dist="35921" dir="2700000" algn="ctr" rotWithShape="0">
              <a:schemeClr val="tx1"/>
            </a:outerShdw>
          </a:effectLst>
        </p:spPr>
        <p:txBody>
          <a:bodyPr lIns="90488" tIns="44450" rIns="90488" bIns="44450"/>
          <a:lstStyle/>
          <a:p>
            <a:pPr marL="342900" indent="-342900" algn="ctr" eaLnBrk="1" hangingPunct="1">
              <a:lnSpc>
                <a:spcPct val="90000"/>
              </a:lnSpc>
              <a:spcBef>
                <a:spcPct val="20000"/>
              </a:spcBef>
              <a:buClr>
                <a:schemeClr val="hlink"/>
              </a:buClr>
              <a:buSzPct val="110000"/>
              <a:buFont typeface="Wingdings" pitchFamily="2" charset="2"/>
              <a:buNone/>
              <a:defRPr/>
            </a:pPr>
            <a:r>
              <a:rPr lang="en-US" sz="3200">
                <a:latin typeface="Tahoma" pitchFamily="34" charset="0"/>
              </a:rPr>
              <a:t>A deduction from the invoice price granted to induce early payment of the amount due.</a:t>
            </a:r>
          </a:p>
        </p:txBody>
      </p:sp>
      <p:grpSp>
        <p:nvGrpSpPr>
          <p:cNvPr id="74756" name="Group 3"/>
          <p:cNvGrpSpPr>
            <a:grpSpLocks/>
          </p:cNvGrpSpPr>
          <p:nvPr/>
        </p:nvGrpSpPr>
        <p:grpSpPr bwMode="auto">
          <a:xfrm>
            <a:off x="61913" y="3446463"/>
            <a:ext cx="8548687" cy="2954337"/>
            <a:chOff x="39" y="2171"/>
            <a:chExt cx="5385" cy="1861"/>
          </a:xfrm>
        </p:grpSpPr>
        <p:sp>
          <p:nvSpPr>
            <p:cNvPr id="74758" name="Line 4"/>
            <p:cNvSpPr>
              <a:spLocks noChangeShapeType="1"/>
            </p:cNvSpPr>
            <p:nvPr/>
          </p:nvSpPr>
          <p:spPr bwMode="auto">
            <a:xfrm>
              <a:off x="816" y="2987"/>
              <a:ext cx="4608" cy="0"/>
            </a:xfrm>
            <a:prstGeom prst="line">
              <a:avLst/>
            </a:prstGeom>
            <a:noFill/>
            <a:ln w="50800">
              <a:solidFill>
                <a:schemeClr val="tx2"/>
              </a:solidFill>
              <a:round/>
              <a:headEnd/>
              <a:tailEnd type="stealth" w="med" len="med"/>
            </a:ln>
            <a:extLst>
              <a:ext uri="{909E8E84-426E-40DD-AFC4-6F175D3DCCD1}">
                <a14:hiddenFill xmlns:a14="http://schemas.microsoft.com/office/drawing/2010/main" xmlns="">
                  <a:noFill/>
                </a14:hiddenFill>
              </a:ext>
            </a:extLst>
          </p:spPr>
          <p:txBody>
            <a:bodyPr/>
            <a:lstStyle/>
            <a:p>
              <a:endParaRPr lang="en-US"/>
            </a:p>
          </p:txBody>
        </p:sp>
        <p:sp>
          <p:nvSpPr>
            <p:cNvPr id="74759" name="Line 5"/>
            <p:cNvSpPr>
              <a:spLocks noChangeShapeType="1"/>
            </p:cNvSpPr>
            <p:nvPr/>
          </p:nvSpPr>
          <p:spPr bwMode="auto">
            <a:xfrm>
              <a:off x="816" y="2875"/>
              <a:ext cx="0" cy="240"/>
            </a:xfrm>
            <a:prstGeom prst="line">
              <a:avLst/>
            </a:prstGeom>
            <a:noFill/>
            <a:ln w="50800">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60" name="Rectangle 6"/>
            <p:cNvSpPr>
              <a:spLocks noChangeArrowheads="1"/>
            </p:cNvSpPr>
            <p:nvPr/>
          </p:nvSpPr>
          <p:spPr bwMode="auto">
            <a:xfrm>
              <a:off x="71" y="2362"/>
              <a:ext cx="647" cy="1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a:r>
                <a:rPr lang="en-US" b="1">
                  <a:solidFill>
                    <a:schemeClr val="tx2"/>
                  </a:solidFill>
                </a:rPr>
                <a:t>Terms</a:t>
              </a:r>
            </a:p>
            <a:p>
              <a:pPr algn="ctr"/>
              <a:endParaRPr lang="en-US" b="1">
                <a:solidFill>
                  <a:schemeClr val="tx2"/>
                </a:solidFill>
              </a:endParaRPr>
            </a:p>
            <a:p>
              <a:pPr algn="ctr"/>
              <a:r>
                <a:rPr lang="en-US" b="1">
                  <a:solidFill>
                    <a:schemeClr val="tx2"/>
                  </a:solidFill>
                </a:rPr>
                <a:t>Time</a:t>
              </a:r>
            </a:p>
            <a:p>
              <a:pPr algn="ctr"/>
              <a:endParaRPr lang="en-US" b="1">
                <a:solidFill>
                  <a:schemeClr val="tx2"/>
                </a:solidFill>
              </a:endParaRPr>
            </a:p>
            <a:p>
              <a:pPr algn="ctr"/>
              <a:r>
                <a:rPr lang="en-US" b="1">
                  <a:solidFill>
                    <a:schemeClr val="tx2"/>
                  </a:solidFill>
                </a:rPr>
                <a:t>Due</a:t>
              </a:r>
            </a:p>
          </p:txBody>
        </p:sp>
        <p:sp>
          <p:nvSpPr>
            <p:cNvPr id="74761" name="Freeform 7"/>
            <p:cNvSpPr>
              <a:spLocks/>
            </p:cNvSpPr>
            <p:nvPr/>
          </p:nvSpPr>
          <p:spPr bwMode="auto">
            <a:xfrm>
              <a:off x="815" y="2459"/>
              <a:ext cx="1402" cy="389"/>
            </a:xfrm>
            <a:custGeom>
              <a:avLst/>
              <a:gdLst>
                <a:gd name="T0" fmla="*/ 237 w 1402"/>
                <a:gd name="T1" fmla="*/ 134 h 389"/>
                <a:gd name="T2" fmla="*/ 185 w 1402"/>
                <a:gd name="T3" fmla="*/ 145 h 389"/>
                <a:gd name="T4" fmla="*/ 136 w 1402"/>
                <a:gd name="T5" fmla="*/ 165 h 389"/>
                <a:gd name="T6" fmla="*/ 92 w 1402"/>
                <a:gd name="T7" fmla="*/ 195 h 389"/>
                <a:gd name="T8" fmla="*/ 56 w 1402"/>
                <a:gd name="T9" fmla="*/ 233 h 389"/>
                <a:gd name="T10" fmla="*/ 28 w 1402"/>
                <a:gd name="T11" fmla="*/ 276 h 389"/>
                <a:gd name="T12" fmla="*/ 9 w 1402"/>
                <a:gd name="T13" fmla="*/ 324 h 389"/>
                <a:gd name="T14" fmla="*/ 0 w 1402"/>
                <a:gd name="T15" fmla="*/ 375 h 389"/>
                <a:gd name="T16" fmla="*/ 1 w 1402"/>
                <a:gd name="T17" fmla="*/ 367 h 389"/>
                <a:gd name="T18" fmla="*/ 13 w 1402"/>
                <a:gd name="T19" fmla="*/ 324 h 389"/>
                <a:gd name="T20" fmla="*/ 33 w 1402"/>
                <a:gd name="T21" fmla="*/ 286 h 389"/>
                <a:gd name="T22" fmla="*/ 62 w 1402"/>
                <a:gd name="T23" fmla="*/ 254 h 389"/>
                <a:gd name="T24" fmla="*/ 99 w 1402"/>
                <a:gd name="T25" fmla="*/ 230 h 389"/>
                <a:gd name="T26" fmla="*/ 140 w 1402"/>
                <a:gd name="T27" fmla="*/ 214 h 389"/>
                <a:gd name="T28" fmla="*/ 184 w 1402"/>
                <a:gd name="T29" fmla="*/ 208 h 389"/>
                <a:gd name="T30" fmla="*/ 562 w 1402"/>
                <a:gd name="T31" fmla="*/ 206 h 389"/>
                <a:gd name="T32" fmla="*/ 601 w 1402"/>
                <a:gd name="T33" fmla="*/ 195 h 389"/>
                <a:gd name="T34" fmla="*/ 636 w 1402"/>
                <a:gd name="T35" fmla="*/ 176 h 389"/>
                <a:gd name="T36" fmla="*/ 666 w 1402"/>
                <a:gd name="T37" fmla="*/ 147 h 389"/>
                <a:gd name="T38" fmla="*/ 686 w 1402"/>
                <a:gd name="T39" fmla="*/ 113 h 389"/>
                <a:gd name="T40" fmla="*/ 697 w 1402"/>
                <a:gd name="T41" fmla="*/ 73 h 389"/>
                <a:gd name="T42" fmla="*/ 701 w 1402"/>
                <a:gd name="T43" fmla="*/ 51 h 389"/>
                <a:gd name="T44" fmla="*/ 703 w 1402"/>
                <a:gd name="T45" fmla="*/ 73 h 389"/>
                <a:gd name="T46" fmla="*/ 714 w 1402"/>
                <a:gd name="T47" fmla="*/ 113 h 389"/>
                <a:gd name="T48" fmla="*/ 735 w 1402"/>
                <a:gd name="T49" fmla="*/ 147 h 389"/>
                <a:gd name="T50" fmla="*/ 764 w 1402"/>
                <a:gd name="T51" fmla="*/ 176 h 389"/>
                <a:gd name="T52" fmla="*/ 799 w 1402"/>
                <a:gd name="T53" fmla="*/ 195 h 389"/>
                <a:gd name="T54" fmla="*/ 838 w 1402"/>
                <a:gd name="T55" fmla="*/ 206 h 389"/>
                <a:gd name="T56" fmla="*/ 1216 w 1402"/>
                <a:gd name="T57" fmla="*/ 208 h 389"/>
                <a:gd name="T58" fmla="*/ 1260 w 1402"/>
                <a:gd name="T59" fmla="*/ 214 h 389"/>
                <a:gd name="T60" fmla="*/ 1301 w 1402"/>
                <a:gd name="T61" fmla="*/ 230 h 389"/>
                <a:gd name="T62" fmla="*/ 1337 w 1402"/>
                <a:gd name="T63" fmla="*/ 254 h 389"/>
                <a:gd name="T64" fmla="*/ 1367 w 1402"/>
                <a:gd name="T65" fmla="*/ 286 h 389"/>
                <a:gd name="T66" fmla="*/ 1387 w 1402"/>
                <a:gd name="T67" fmla="*/ 324 h 389"/>
                <a:gd name="T68" fmla="*/ 1399 w 1402"/>
                <a:gd name="T69" fmla="*/ 367 h 389"/>
                <a:gd name="T70" fmla="*/ 1400 w 1402"/>
                <a:gd name="T71" fmla="*/ 375 h 389"/>
                <a:gd name="T72" fmla="*/ 1392 w 1402"/>
                <a:gd name="T73" fmla="*/ 324 h 389"/>
                <a:gd name="T74" fmla="*/ 1372 w 1402"/>
                <a:gd name="T75" fmla="*/ 276 h 389"/>
                <a:gd name="T76" fmla="*/ 1344 w 1402"/>
                <a:gd name="T77" fmla="*/ 233 h 389"/>
                <a:gd name="T78" fmla="*/ 1308 w 1402"/>
                <a:gd name="T79" fmla="*/ 195 h 389"/>
                <a:gd name="T80" fmla="*/ 1264 w 1402"/>
                <a:gd name="T81" fmla="*/ 165 h 389"/>
                <a:gd name="T82" fmla="*/ 1216 w 1402"/>
                <a:gd name="T83" fmla="*/ 145 h 389"/>
                <a:gd name="T84" fmla="*/ 1164 w 1402"/>
                <a:gd name="T85" fmla="*/ 134 h 389"/>
                <a:gd name="T86" fmla="*/ 833 w 1402"/>
                <a:gd name="T87" fmla="*/ 131 h 389"/>
                <a:gd name="T88" fmla="*/ 795 w 1402"/>
                <a:gd name="T89" fmla="*/ 126 h 389"/>
                <a:gd name="T90" fmla="*/ 762 w 1402"/>
                <a:gd name="T91" fmla="*/ 111 h 389"/>
                <a:gd name="T92" fmla="*/ 734 w 1402"/>
                <a:gd name="T93" fmla="*/ 87 h 389"/>
                <a:gd name="T94" fmla="*/ 714 w 1402"/>
                <a:gd name="T95" fmla="*/ 56 h 389"/>
                <a:gd name="T96" fmla="*/ 703 w 1402"/>
                <a:gd name="T97" fmla="*/ 20 h 389"/>
                <a:gd name="T98" fmla="*/ 701 w 1402"/>
                <a:gd name="T99" fmla="*/ 0 h 389"/>
                <a:gd name="T100" fmla="*/ 695 w 1402"/>
                <a:gd name="T101" fmla="*/ 37 h 389"/>
                <a:gd name="T102" fmla="*/ 680 w 1402"/>
                <a:gd name="T103" fmla="*/ 70 h 389"/>
                <a:gd name="T104" fmla="*/ 655 w 1402"/>
                <a:gd name="T105" fmla="*/ 98 h 389"/>
                <a:gd name="T106" fmla="*/ 624 w 1402"/>
                <a:gd name="T107" fmla="*/ 119 h 389"/>
                <a:gd name="T108" fmla="*/ 589 w 1402"/>
                <a:gd name="T109" fmla="*/ 130 h 389"/>
                <a:gd name="T110" fmla="*/ 569 w 1402"/>
                <a:gd name="T111" fmla="*/ 131 h 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2"/>
                <a:gd name="T169" fmla="*/ 0 h 389"/>
                <a:gd name="T170" fmla="*/ 1402 w 1402"/>
                <a:gd name="T171" fmla="*/ 389 h 3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2" h="389">
                  <a:moveTo>
                    <a:pt x="263" y="131"/>
                  </a:moveTo>
                  <a:lnTo>
                    <a:pt x="237" y="134"/>
                  </a:lnTo>
                  <a:lnTo>
                    <a:pt x="211" y="138"/>
                  </a:lnTo>
                  <a:lnTo>
                    <a:pt x="185" y="145"/>
                  </a:lnTo>
                  <a:lnTo>
                    <a:pt x="160" y="154"/>
                  </a:lnTo>
                  <a:lnTo>
                    <a:pt x="136" y="165"/>
                  </a:lnTo>
                  <a:lnTo>
                    <a:pt x="113" y="179"/>
                  </a:lnTo>
                  <a:lnTo>
                    <a:pt x="92" y="195"/>
                  </a:lnTo>
                  <a:lnTo>
                    <a:pt x="73" y="213"/>
                  </a:lnTo>
                  <a:lnTo>
                    <a:pt x="56" y="233"/>
                  </a:lnTo>
                  <a:lnTo>
                    <a:pt x="41" y="254"/>
                  </a:lnTo>
                  <a:lnTo>
                    <a:pt x="28" y="276"/>
                  </a:lnTo>
                  <a:lnTo>
                    <a:pt x="17" y="299"/>
                  </a:lnTo>
                  <a:lnTo>
                    <a:pt x="9" y="324"/>
                  </a:lnTo>
                  <a:lnTo>
                    <a:pt x="3" y="350"/>
                  </a:lnTo>
                  <a:lnTo>
                    <a:pt x="0" y="375"/>
                  </a:lnTo>
                  <a:lnTo>
                    <a:pt x="0" y="388"/>
                  </a:lnTo>
                  <a:lnTo>
                    <a:pt x="1" y="367"/>
                  </a:lnTo>
                  <a:lnTo>
                    <a:pt x="5" y="346"/>
                  </a:lnTo>
                  <a:lnTo>
                    <a:pt x="13" y="324"/>
                  </a:lnTo>
                  <a:lnTo>
                    <a:pt x="21" y="305"/>
                  </a:lnTo>
                  <a:lnTo>
                    <a:pt x="33" y="286"/>
                  </a:lnTo>
                  <a:lnTo>
                    <a:pt x="47" y="269"/>
                  </a:lnTo>
                  <a:lnTo>
                    <a:pt x="62" y="254"/>
                  </a:lnTo>
                  <a:lnTo>
                    <a:pt x="80" y="240"/>
                  </a:lnTo>
                  <a:lnTo>
                    <a:pt x="99" y="230"/>
                  </a:lnTo>
                  <a:lnTo>
                    <a:pt x="119" y="220"/>
                  </a:lnTo>
                  <a:lnTo>
                    <a:pt x="140" y="214"/>
                  </a:lnTo>
                  <a:lnTo>
                    <a:pt x="162" y="209"/>
                  </a:lnTo>
                  <a:lnTo>
                    <a:pt x="184" y="208"/>
                  </a:lnTo>
                  <a:lnTo>
                    <a:pt x="541" y="208"/>
                  </a:lnTo>
                  <a:lnTo>
                    <a:pt x="562" y="206"/>
                  </a:lnTo>
                  <a:lnTo>
                    <a:pt x="582" y="202"/>
                  </a:lnTo>
                  <a:lnTo>
                    <a:pt x="601" y="195"/>
                  </a:lnTo>
                  <a:lnTo>
                    <a:pt x="620" y="187"/>
                  </a:lnTo>
                  <a:lnTo>
                    <a:pt x="636" y="176"/>
                  </a:lnTo>
                  <a:lnTo>
                    <a:pt x="652" y="162"/>
                  </a:lnTo>
                  <a:lnTo>
                    <a:pt x="666" y="147"/>
                  </a:lnTo>
                  <a:lnTo>
                    <a:pt x="677" y="131"/>
                  </a:lnTo>
                  <a:lnTo>
                    <a:pt x="686" y="113"/>
                  </a:lnTo>
                  <a:lnTo>
                    <a:pt x="693" y="94"/>
                  </a:lnTo>
                  <a:lnTo>
                    <a:pt x="697" y="73"/>
                  </a:lnTo>
                  <a:lnTo>
                    <a:pt x="700" y="53"/>
                  </a:lnTo>
                  <a:lnTo>
                    <a:pt x="701" y="51"/>
                  </a:lnTo>
                  <a:lnTo>
                    <a:pt x="701" y="53"/>
                  </a:lnTo>
                  <a:lnTo>
                    <a:pt x="703" y="73"/>
                  </a:lnTo>
                  <a:lnTo>
                    <a:pt x="707" y="94"/>
                  </a:lnTo>
                  <a:lnTo>
                    <a:pt x="714" y="113"/>
                  </a:lnTo>
                  <a:lnTo>
                    <a:pt x="723" y="131"/>
                  </a:lnTo>
                  <a:lnTo>
                    <a:pt x="735" y="147"/>
                  </a:lnTo>
                  <a:lnTo>
                    <a:pt x="748" y="162"/>
                  </a:lnTo>
                  <a:lnTo>
                    <a:pt x="764" y="176"/>
                  </a:lnTo>
                  <a:lnTo>
                    <a:pt x="781" y="187"/>
                  </a:lnTo>
                  <a:lnTo>
                    <a:pt x="799" y="195"/>
                  </a:lnTo>
                  <a:lnTo>
                    <a:pt x="818" y="202"/>
                  </a:lnTo>
                  <a:lnTo>
                    <a:pt x="838" y="206"/>
                  </a:lnTo>
                  <a:lnTo>
                    <a:pt x="859" y="208"/>
                  </a:lnTo>
                  <a:lnTo>
                    <a:pt x="1216" y="208"/>
                  </a:lnTo>
                  <a:lnTo>
                    <a:pt x="1238" y="209"/>
                  </a:lnTo>
                  <a:lnTo>
                    <a:pt x="1260" y="214"/>
                  </a:lnTo>
                  <a:lnTo>
                    <a:pt x="1281" y="220"/>
                  </a:lnTo>
                  <a:lnTo>
                    <a:pt x="1301" y="230"/>
                  </a:lnTo>
                  <a:lnTo>
                    <a:pt x="1320" y="240"/>
                  </a:lnTo>
                  <a:lnTo>
                    <a:pt x="1337" y="254"/>
                  </a:lnTo>
                  <a:lnTo>
                    <a:pt x="1353" y="269"/>
                  </a:lnTo>
                  <a:lnTo>
                    <a:pt x="1367" y="286"/>
                  </a:lnTo>
                  <a:lnTo>
                    <a:pt x="1378" y="305"/>
                  </a:lnTo>
                  <a:lnTo>
                    <a:pt x="1387" y="324"/>
                  </a:lnTo>
                  <a:lnTo>
                    <a:pt x="1395" y="346"/>
                  </a:lnTo>
                  <a:lnTo>
                    <a:pt x="1399" y="367"/>
                  </a:lnTo>
                  <a:lnTo>
                    <a:pt x="1401" y="388"/>
                  </a:lnTo>
                  <a:lnTo>
                    <a:pt x="1400" y="375"/>
                  </a:lnTo>
                  <a:lnTo>
                    <a:pt x="1397" y="350"/>
                  </a:lnTo>
                  <a:lnTo>
                    <a:pt x="1392" y="324"/>
                  </a:lnTo>
                  <a:lnTo>
                    <a:pt x="1383" y="299"/>
                  </a:lnTo>
                  <a:lnTo>
                    <a:pt x="1372" y="276"/>
                  </a:lnTo>
                  <a:lnTo>
                    <a:pt x="1359" y="254"/>
                  </a:lnTo>
                  <a:lnTo>
                    <a:pt x="1344" y="233"/>
                  </a:lnTo>
                  <a:lnTo>
                    <a:pt x="1327" y="213"/>
                  </a:lnTo>
                  <a:lnTo>
                    <a:pt x="1308" y="195"/>
                  </a:lnTo>
                  <a:lnTo>
                    <a:pt x="1287" y="179"/>
                  </a:lnTo>
                  <a:lnTo>
                    <a:pt x="1264" y="165"/>
                  </a:lnTo>
                  <a:lnTo>
                    <a:pt x="1240" y="154"/>
                  </a:lnTo>
                  <a:lnTo>
                    <a:pt x="1216" y="145"/>
                  </a:lnTo>
                  <a:lnTo>
                    <a:pt x="1189" y="138"/>
                  </a:lnTo>
                  <a:lnTo>
                    <a:pt x="1164" y="134"/>
                  </a:lnTo>
                  <a:lnTo>
                    <a:pt x="1138" y="131"/>
                  </a:lnTo>
                  <a:lnTo>
                    <a:pt x="833" y="131"/>
                  </a:lnTo>
                  <a:lnTo>
                    <a:pt x="813" y="130"/>
                  </a:lnTo>
                  <a:lnTo>
                    <a:pt x="795" y="126"/>
                  </a:lnTo>
                  <a:lnTo>
                    <a:pt x="779" y="120"/>
                  </a:lnTo>
                  <a:lnTo>
                    <a:pt x="762" y="111"/>
                  </a:lnTo>
                  <a:lnTo>
                    <a:pt x="748" y="100"/>
                  </a:lnTo>
                  <a:lnTo>
                    <a:pt x="734" y="87"/>
                  </a:lnTo>
                  <a:lnTo>
                    <a:pt x="723" y="72"/>
                  </a:lnTo>
                  <a:lnTo>
                    <a:pt x="714" y="56"/>
                  </a:lnTo>
                  <a:lnTo>
                    <a:pt x="707" y="39"/>
                  </a:lnTo>
                  <a:lnTo>
                    <a:pt x="703" y="20"/>
                  </a:lnTo>
                  <a:lnTo>
                    <a:pt x="701" y="2"/>
                  </a:lnTo>
                  <a:lnTo>
                    <a:pt x="701" y="0"/>
                  </a:lnTo>
                  <a:lnTo>
                    <a:pt x="699" y="19"/>
                  </a:lnTo>
                  <a:lnTo>
                    <a:pt x="695" y="37"/>
                  </a:lnTo>
                  <a:lnTo>
                    <a:pt x="688" y="53"/>
                  </a:lnTo>
                  <a:lnTo>
                    <a:pt x="680" y="70"/>
                  </a:lnTo>
                  <a:lnTo>
                    <a:pt x="668" y="85"/>
                  </a:lnTo>
                  <a:lnTo>
                    <a:pt x="655" y="98"/>
                  </a:lnTo>
                  <a:lnTo>
                    <a:pt x="641" y="110"/>
                  </a:lnTo>
                  <a:lnTo>
                    <a:pt x="624" y="119"/>
                  </a:lnTo>
                  <a:lnTo>
                    <a:pt x="608" y="126"/>
                  </a:lnTo>
                  <a:lnTo>
                    <a:pt x="589" y="130"/>
                  </a:lnTo>
                  <a:lnTo>
                    <a:pt x="571" y="131"/>
                  </a:lnTo>
                  <a:lnTo>
                    <a:pt x="569" y="131"/>
                  </a:lnTo>
                  <a:lnTo>
                    <a:pt x="263" y="131"/>
                  </a:lnTo>
                </a:path>
              </a:pathLst>
            </a:custGeom>
            <a:solidFill>
              <a:srgbClr val="006600"/>
            </a:solidFill>
            <a:ln w="12700" cap="rnd" cmpd="sng">
              <a:solidFill>
                <a:schemeClr val="tx2"/>
              </a:solidFill>
              <a:prstDash val="solid"/>
              <a:round/>
              <a:headEnd type="none" w="med" len="med"/>
              <a:tailEnd type="none" w="med" len="med"/>
            </a:ln>
          </p:spPr>
          <p:txBody>
            <a:bodyPr/>
            <a:lstStyle/>
            <a:p>
              <a:endParaRPr lang="en-US"/>
            </a:p>
          </p:txBody>
        </p:sp>
        <p:sp>
          <p:nvSpPr>
            <p:cNvPr id="74762" name="Line 8"/>
            <p:cNvSpPr>
              <a:spLocks noChangeShapeType="1"/>
            </p:cNvSpPr>
            <p:nvPr/>
          </p:nvSpPr>
          <p:spPr bwMode="auto">
            <a:xfrm>
              <a:off x="2224" y="2875"/>
              <a:ext cx="0" cy="240"/>
            </a:xfrm>
            <a:prstGeom prst="line">
              <a:avLst/>
            </a:prstGeom>
            <a:noFill/>
            <a:ln w="50800">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63" name="Rectangle 9"/>
            <p:cNvSpPr>
              <a:spLocks noChangeArrowheads="1"/>
            </p:cNvSpPr>
            <p:nvPr/>
          </p:nvSpPr>
          <p:spPr bwMode="auto">
            <a:xfrm>
              <a:off x="951" y="2699"/>
              <a:ext cx="1095"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rgbClr val="9A2F6F"/>
                  </a:solidFill>
                  <a:latin typeface="Arial" charset="0"/>
                </a:rPr>
                <a:t>Discount Period</a:t>
              </a:r>
            </a:p>
          </p:txBody>
        </p:sp>
        <p:sp>
          <p:nvSpPr>
            <p:cNvPr id="74764" name="Rectangle 10"/>
            <p:cNvSpPr>
              <a:spLocks noChangeArrowheads="1"/>
            </p:cNvSpPr>
            <p:nvPr/>
          </p:nvSpPr>
          <p:spPr bwMode="auto">
            <a:xfrm>
              <a:off x="1047" y="3251"/>
              <a:ext cx="932"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a:r>
                <a:rPr lang="en-US" sz="1600" b="1">
                  <a:solidFill>
                    <a:srgbClr val="9A2F6F"/>
                  </a:solidFill>
                  <a:latin typeface="Arial" charset="0"/>
                </a:rPr>
                <a:t>Full amount</a:t>
              </a:r>
            </a:p>
            <a:p>
              <a:pPr algn="ctr"/>
              <a:r>
                <a:rPr lang="en-US" sz="1600" b="1">
                  <a:solidFill>
                    <a:srgbClr val="9A2F6F"/>
                  </a:solidFill>
                  <a:latin typeface="Arial" charset="0"/>
                </a:rPr>
                <a:t>less discount</a:t>
              </a:r>
            </a:p>
          </p:txBody>
        </p:sp>
        <p:sp>
          <p:nvSpPr>
            <p:cNvPr id="74765" name="Freeform 11"/>
            <p:cNvSpPr>
              <a:spLocks/>
            </p:cNvSpPr>
            <p:nvPr/>
          </p:nvSpPr>
          <p:spPr bwMode="auto">
            <a:xfrm>
              <a:off x="815" y="2171"/>
              <a:ext cx="4562" cy="389"/>
            </a:xfrm>
            <a:custGeom>
              <a:avLst/>
              <a:gdLst>
                <a:gd name="T0" fmla="*/ 771 w 4562"/>
                <a:gd name="T1" fmla="*/ 134 h 389"/>
                <a:gd name="T2" fmla="*/ 602 w 4562"/>
                <a:gd name="T3" fmla="*/ 145 h 389"/>
                <a:gd name="T4" fmla="*/ 442 w 4562"/>
                <a:gd name="T5" fmla="*/ 165 h 389"/>
                <a:gd name="T6" fmla="*/ 299 w 4562"/>
                <a:gd name="T7" fmla="*/ 195 h 389"/>
                <a:gd name="T8" fmla="*/ 182 w 4562"/>
                <a:gd name="T9" fmla="*/ 233 h 389"/>
                <a:gd name="T10" fmla="*/ 90 w 4562"/>
                <a:gd name="T11" fmla="*/ 276 h 389"/>
                <a:gd name="T12" fmla="*/ 31 w 4562"/>
                <a:gd name="T13" fmla="*/ 324 h 389"/>
                <a:gd name="T14" fmla="*/ 1 w 4562"/>
                <a:gd name="T15" fmla="*/ 375 h 389"/>
                <a:gd name="T16" fmla="*/ 2 w 4562"/>
                <a:gd name="T17" fmla="*/ 367 h 389"/>
                <a:gd name="T18" fmla="*/ 42 w 4562"/>
                <a:gd name="T19" fmla="*/ 324 h 389"/>
                <a:gd name="T20" fmla="*/ 106 w 4562"/>
                <a:gd name="T21" fmla="*/ 286 h 389"/>
                <a:gd name="T22" fmla="*/ 203 w 4562"/>
                <a:gd name="T23" fmla="*/ 254 h 389"/>
                <a:gd name="T24" fmla="*/ 322 w 4562"/>
                <a:gd name="T25" fmla="*/ 230 h 389"/>
                <a:gd name="T26" fmla="*/ 457 w 4562"/>
                <a:gd name="T27" fmla="*/ 214 h 389"/>
                <a:gd name="T28" fmla="*/ 599 w 4562"/>
                <a:gd name="T29" fmla="*/ 208 h 389"/>
                <a:gd name="T30" fmla="*/ 1830 w 4562"/>
                <a:gd name="T31" fmla="*/ 206 h 389"/>
                <a:gd name="T32" fmla="*/ 1958 w 4562"/>
                <a:gd name="T33" fmla="*/ 195 h 389"/>
                <a:gd name="T34" fmla="*/ 2072 w 4562"/>
                <a:gd name="T35" fmla="*/ 176 h 389"/>
                <a:gd name="T36" fmla="*/ 2168 w 4562"/>
                <a:gd name="T37" fmla="*/ 147 h 389"/>
                <a:gd name="T38" fmla="*/ 2234 w 4562"/>
                <a:gd name="T39" fmla="*/ 113 h 389"/>
                <a:gd name="T40" fmla="*/ 2271 w 4562"/>
                <a:gd name="T41" fmla="*/ 73 h 389"/>
                <a:gd name="T42" fmla="*/ 2281 w 4562"/>
                <a:gd name="T43" fmla="*/ 51 h 389"/>
                <a:gd name="T44" fmla="*/ 2288 w 4562"/>
                <a:gd name="T45" fmla="*/ 73 h 389"/>
                <a:gd name="T46" fmla="*/ 2323 w 4562"/>
                <a:gd name="T47" fmla="*/ 113 h 389"/>
                <a:gd name="T48" fmla="*/ 2393 w 4562"/>
                <a:gd name="T49" fmla="*/ 147 h 389"/>
                <a:gd name="T50" fmla="*/ 2486 w 4562"/>
                <a:gd name="T51" fmla="*/ 176 h 389"/>
                <a:gd name="T52" fmla="*/ 2601 w 4562"/>
                <a:gd name="T53" fmla="*/ 195 h 389"/>
                <a:gd name="T54" fmla="*/ 2729 w 4562"/>
                <a:gd name="T55" fmla="*/ 206 h 389"/>
                <a:gd name="T56" fmla="*/ 3960 w 4562"/>
                <a:gd name="T57" fmla="*/ 208 h 389"/>
                <a:gd name="T58" fmla="*/ 4102 w 4562"/>
                <a:gd name="T59" fmla="*/ 214 h 389"/>
                <a:gd name="T60" fmla="*/ 4236 w 4562"/>
                <a:gd name="T61" fmla="*/ 230 h 389"/>
                <a:gd name="T62" fmla="*/ 4353 w 4562"/>
                <a:gd name="T63" fmla="*/ 254 h 389"/>
                <a:gd name="T64" fmla="*/ 4451 w 4562"/>
                <a:gd name="T65" fmla="*/ 286 h 389"/>
                <a:gd name="T66" fmla="*/ 4517 w 4562"/>
                <a:gd name="T67" fmla="*/ 324 h 389"/>
                <a:gd name="T68" fmla="*/ 4555 w 4562"/>
                <a:gd name="T69" fmla="*/ 367 h 389"/>
                <a:gd name="T70" fmla="*/ 4557 w 4562"/>
                <a:gd name="T71" fmla="*/ 375 h 389"/>
                <a:gd name="T72" fmla="*/ 4530 w 4562"/>
                <a:gd name="T73" fmla="*/ 324 h 389"/>
                <a:gd name="T74" fmla="*/ 4468 w 4562"/>
                <a:gd name="T75" fmla="*/ 276 h 389"/>
                <a:gd name="T76" fmla="*/ 4374 w 4562"/>
                <a:gd name="T77" fmla="*/ 233 h 389"/>
                <a:gd name="T78" fmla="*/ 4257 w 4562"/>
                <a:gd name="T79" fmla="*/ 195 h 389"/>
                <a:gd name="T80" fmla="*/ 4116 w 4562"/>
                <a:gd name="T81" fmla="*/ 165 h 389"/>
                <a:gd name="T82" fmla="*/ 3958 w 4562"/>
                <a:gd name="T83" fmla="*/ 145 h 389"/>
                <a:gd name="T84" fmla="*/ 3790 w 4562"/>
                <a:gd name="T85" fmla="*/ 134 h 389"/>
                <a:gd name="T86" fmla="*/ 2710 w 4562"/>
                <a:gd name="T87" fmla="*/ 131 h 389"/>
                <a:gd name="T88" fmla="*/ 2588 w 4562"/>
                <a:gd name="T89" fmla="*/ 126 h 389"/>
                <a:gd name="T90" fmla="*/ 2481 w 4562"/>
                <a:gd name="T91" fmla="*/ 111 h 389"/>
                <a:gd name="T92" fmla="*/ 2388 w 4562"/>
                <a:gd name="T93" fmla="*/ 87 h 389"/>
                <a:gd name="T94" fmla="*/ 2323 w 4562"/>
                <a:gd name="T95" fmla="*/ 56 h 389"/>
                <a:gd name="T96" fmla="*/ 2288 w 4562"/>
                <a:gd name="T97" fmla="*/ 20 h 389"/>
                <a:gd name="T98" fmla="*/ 2281 w 4562"/>
                <a:gd name="T99" fmla="*/ 0 h 389"/>
                <a:gd name="T100" fmla="*/ 2262 w 4562"/>
                <a:gd name="T101" fmla="*/ 37 h 389"/>
                <a:gd name="T102" fmla="*/ 2213 w 4562"/>
                <a:gd name="T103" fmla="*/ 70 h 389"/>
                <a:gd name="T104" fmla="*/ 2134 w 4562"/>
                <a:gd name="T105" fmla="*/ 98 h 389"/>
                <a:gd name="T106" fmla="*/ 2033 w 4562"/>
                <a:gd name="T107" fmla="*/ 119 h 389"/>
                <a:gd name="T108" fmla="*/ 1919 w 4562"/>
                <a:gd name="T109" fmla="*/ 130 h 389"/>
                <a:gd name="T110" fmla="*/ 1853 w 4562"/>
                <a:gd name="T111" fmla="*/ 131 h 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2"/>
                <a:gd name="T169" fmla="*/ 0 h 389"/>
                <a:gd name="T170" fmla="*/ 4562 w 4562"/>
                <a:gd name="T171" fmla="*/ 389 h 3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2" h="389">
                  <a:moveTo>
                    <a:pt x="855" y="131"/>
                  </a:moveTo>
                  <a:lnTo>
                    <a:pt x="771" y="134"/>
                  </a:lnTo>
                  <a:lnTo>
                    <a:pt x="686" y="138"/>
                  </a:lnTo>
                  <a:lnTo>
                    <a:pt x="602" y="145"/>
                  </a:lnTo>
                  <a:lnTo>
                    <a:pt x="520" y="154"/>
                  </a:lnTo>
                  <a:lnTo>
                    <a:pt x="442" y="165"/>
                  </a:lnTo>
                  <a:lnTo>
                    <a:pt x="369" y="179"/>
                  </a:lnTo>
                  <a:lnTo>
                    <a:pt x="299" y="195"/>
                  </a:lnTo>
                  <a:lnTo>
                    <a:pt x="238" y="213"/>
                  </a:lnTo>
                  <a:lnTo>
                    <a:pt x="182" y="233"/>
                  </a:lnTo>
                  <a:lnTo>
                    <a:pt x="132" y="254"/>
                  </a:lnTo>
                  <a:lnTo>
                    <a:pt x="90" y="276"/>
                  </a:lnTo>
                  <a:lnTo>
                    <a:pt x="55" y="299"/>
                  </a:lnTo>
                  <a:lnTo>
                    <a:pt x="31" y="324"/>
                  </a:lnTo>
                  <a:lnTo>
                    <a:pt x="10" y="350"/>
                  </a:lnTo>
                  <a:lnTo>
                    <a:pt x="1" y="375"/>
                  </a:lnTo>
                  <a:lnTo>
                    <a:pt x="0" y="388"/>
                  </a:lnTo>
                  <a:lnTo>
                    <a:pt x="2" y="367"/>
                  </a:lnTo>
                  <a:lnTo>
                    <a:pt x="17" y="346"/>
                  </a:lnTo>
                  <a:lnTo>
                    <a:pt x="42" y="324"/>
                  </a:lnTo>
                  <a:lnTo>
                    <a:pt x="70" y="305"/>
                  </a:lnTo>
                  <a:lnTo>
                    <a:pt x="106" y="286"/>
                  </a:lnTo>
                  <a:lnTo>
                    <a:pt x="153" y="269"/>
                  </a:lnTo>
                  <a:lnTo>
                    <a:pt x="203" y="254"/>
                  </a:lnTo>
                  <a:lnTo>
                    <a:pt x="260" y="240"/>
                  </a:lnTo>
                  <a:lnTo>
                    <a:pt x="322" y="230"/>
                  </a:lnTo>
                  <a:lnTo>
                    <a:pt x="388" y="220"/>
                  </a:lnTo>
                  <a:lnTo>
                    <a:pt x="457" y="214"/>
                  </a:lnTo>
                  <a:lnTo>
                    <a:pt x="526" y="209"/>
                  </a:lnTo>
                  <a:lnTo>
                    <a:pt x="599" y="208"/>
                  </a:lnTo>
                  <a:lnTo>
                    <a:pt x="1763" y="208"/>
                  </a:lnTo>
                  <a:lnTo>
                    <a:pt x="1830" y="206"/>
                  </a:lnTo>
                  <a:lnTo>
                    <a:pt x="1895" y="202"/>
                  </a:lnTo>
                  <a:lnTo>
                    <a:pt x="1958" y="195"/>
                  </a:lnTo>
                  <a:lnTo>
                    <a:pt x="2018" y="187"/>
                  </a:lnTo>
                  <a:lnTo>
                    <a:pt x="2072" y="176"/>
                  </a:lnTo>
                  <a:lnTo>
                    <a:pt x="2122" y="162"/>
                  </a:lnTo>
                  <a:lnTo>
                    <a:pt x="2168" y="147"/>
                  </a:lnTo>
                  <a:lnTo>
                    <a:pt x="2205" y="131"/>
                  </a:lnTo>
                  <a:lnTo>
                    <a:pt x="2234" y="113"/>
                  </a:lnTo>
                  <a:lnTo>
                    <a:pt x="2256" y="94"/>
                  </a:lnTo>
                  <a:lnTo>
                    <a:pt x="2271" y="73"/>
                  </a:lnTo>
                  <a:lnTo>
                    <a:pt x="2278" y="53"/>
                  </a:lnTo>
                  <a:lnTo>
                    <a:pt x="2281" y="51"/>
                  </a:lnTo>
                  <a:lnTo>
                    <a:pt x="2281" y="53"/>
                  </a:lnTo>
                  <a:lnTo>
                    <a:pt x="2288" y="73"/>
                  </a:lnTo>
                  <a:lnTo>
                    <a:pt x="2301" y="94"/>
                  </a:lnTo>
                  <a:lnTo>
                    <a:pt x="2323" y="113"/>
                  </a:lnTo>
                  <a:lnTo>
                    <a:pt x="2354" y="131"/>
                  </a:lnTo>
                  <a:lnTo>
                    <a:pt x="2393" y="147"/>
                  </a:lnTo>
                  <a:lnTo>
                    <a:pt x="2436" y="162"/>
                  </a:lnTo>
                  <a:lnTo>
                    <a:pt x="2486" y="176"/>
                  </a:lnTo>
                  <a:lnTo>
                    <a:pt x="2542" y="187"/>
                  </a:lnTo>
                  <a:lnTo>
                    <a:pt x="2601" y="195"/>
                  </a:lnTo>
                  <a:lnTo>
                    <a:pt x="2663" y="202"/>
                  </a:lnTo>
                  <a:lnTo>
                    <a:pt x="2729" y="206"/>
                  </a:lnTo>
                  <a:lnTo>
                    <a:pt x="2796" y="208"/>
                  </a:lnTo>
                  <a:lnTo>
                    <a:pt x="3960" y="208"/>
                  </a:lnTo>
                  <a:lnTo>
                    <a:pt x="4030" y="209"/>
                  </a:lnTo>
                  <a:lnTo>
                    <a:pt x="4102" y="214"/>
                  </a:lnTo>
                  <a:lnTo>
                    <a:pt x="4171" y="220"/>
                  </a:lnTo>
                  <a:lnTo>
                    <a:pt x="4236" y="230"/>
                  </a:lnTo>
                  <a:lnTo>
                    <a:pt x="4296" y="240"/>
                  </a:lnTo>
                  <a:lnTo>
                    <a:pt x="4353" y="254"/>
                  </a:lnTo>
                  <a:lnTo>
                    <a:pt x="4406" y="269"/>
                  </a:lnTo>
                  <a:lnTo>
                    <a:pt x="4451" y="286"/>
                  </a:lnTo>
                  <a:lnTo>
                    <a:pt x="4488" y="305"/>
                  </a:lnTo>
                  <a:lnTo>
                    <a:pt x="4517" y="324"/>
                  </a:lnTo>
                  <a:lnTo>
                    <a:pt x="4540" y="346"/>
                  </a:lnTo>
                  <a:lnTo>
                    <a:pt x="4555" y="367"/>
                  </a:lnTo>
                  <a:lnTo>
                    <a:pt x="4561" y="388"/>
                  </a:lnTo>
                  <a:lnTo>
                    <a:pt x="4557" y="375"/>
                  </a:lnTo>
                  <a:lnTo>
                    <a:pt x="4548" y="350"/>
                  </a:lnTo>
                  <a:lnTo>
                    <a:pt x="4530" y="324"/>
                  </a:lnTo>
                  <a:lnTo>
                    <a:pt x="4502" y="299"/>
                  </a:lnTo>
                  <a:lnTo>
                    <a:pt x="4468" y="276"/>
                  </a:lnTo>
                  <a:lnTo>
                    <a:pt x="4424" y="254"/>
                  </a:lnTo>
                  <a:lnTo>
                    <a:pt x="4374" y="233"/>
                  </a:lnTo>
                  <a:lnTo>
                    <a:pt x="4319" y="213"/>
                  </a:lnTo>
                  <a:lnTo>
                    <a:pt x="4257" y="195"/>
                  </a:lnTo>
                  <a:lnTo>
                    <a:pt x="4190" y="179"/>
                  </a:lnTo>
                  <a:lnTo>
                    <a:pt x="4116" y="165"/>
                  </a:lnTo>
                  <a:lnTo>
                    <a:pt x="4038" y="154"/>
                  </a:lnTo>
                  <a:lnTo>
                    <a:pt x="3958" y="145"/>
                  </a:lnTo>
                  <a:lnTo>
                    <a:pt x="3872" y="138"/>
                  </a:lnTo>
                  <a:lnTo>
                    <a:pt x="3790" y="134"/>
                  </a:lnTo>
                  <a:lnTo>
                    <a:pt x="3704" y="131"/>
                  </a:lnTo>
                  <a:lnTo>
                    <a:pt x="2710" y="131"/>
                  </a:lnTo>
                  <a:lnTo>
                    <a:pt x="2648" y="130"/>
                  </a:lnTo>
                  <a:lnTo>
                    <a:pt x="2588" y="126"/>
                  </a:lnTo>
                  <a:lnTo>
                    <a:pt x="2535" y="120"/>
                  </a:lnTo>
                  <a:lnTo>
                    <a:pt x="2481" y="111"/>
                  </a:lnTo>
                  <a:lnTo>
                    <a:pt x="2434" y="100"/>
                  </a:lnTo>
                  <a:lnTo>
                    <a:pt x="2388" y="87"/>
                  </a:lnTo>
                  <a:lnTo>
                    <a:pt x="2354" y="72"/>
                  </a:lnTo>
                  <a:lnTo>
                    <a:pt x="2323" y="56"/>
                  </a:lnTo>
                  <a:lnTo>
                    <a:pt x="2301" y="39"/>
                  </a:lnTo>
                  <a:lnTo>
                    <a:pt x="2288" y="20"/>
                  </a:lnTo>
                  <a:lnTo>
                    <a:pt x="2281" y="2"/>
                  </a:lnTo>
                  <a:lnTo>
                    <a:pt x="2281" y="0"/>
                  </a:lnTo>
                  <a:lnTo>
                    <a:pt x="2276" y="19"/>
                  </a:lnTo>
                  <a:lnTo>
                    <a:pt x="2262" y="37"/>
                  </a:lnTo>
                  <a:lnTo>
                    <a:pt x="2240" y="53"/>
                  </a:lnTo>
                  <a:lnTo>
                    <a:pt x="2213" y="70"/>
                  </a:lnTo>
                  <a:lnTo>
                    <a:pt x="2175" y="85"/>
                  </a:lnTo>
                  <a:lnTo>
                    <a:pt x="2134" y="98"/>
                  </a:lnTo>
                  <a:lnTo>
                    <a:pt x="2088" y="110"/>
                  </a:lnTo>
                  <a:lnTo>
                    <a:pt x="2033" y="119"/>
                  </a:lnTo>
                  <a:lnTo>
                    <a:pt x="1979" y="126"/>
                  </a:lnTo>
                  <a:lnTo>
                    <a:pt x="1919" y="130"/>
                  </a:lnTo>
                  <a:lnTo>
                    <a:pt x="1860" y="131"/>
                  </a:lnTo>
                  <a:lnTo>
                    <a:pt x="1853" y="131"/>
                  </a:lnTo>
                  <a:lnTo>
                    <a:pt x="855" y="131"/>
                  </a:lnTo>
                </a:path>
              </a:pathLst>
            </a:custGeom>
            <a:solidFill>
              <a:srgbClr val="FF0000"/>
            </a:solidFill>
            <a:ln w="12700" cap="rnd" cmpd="sng">
              <a:solidFill>
                <a:srgbClr val="9A2F6F"/>
              </a:solidFill>
              <a:prstDash val="solid"/>
              <a:round/>
              <a:headEnd type="none" w="med" len="med"/>
              <a:tailEnd type="none" w="med" len="med"/>
            </a:ln>
          </p:spPr>
          <p:txBody>
            <a:bodyPr/>
            <a:lstStyle/>
            <a:p>
              <a:endParaRPr lang="en-US"/>
            </a:p>
          </p:txBody>
        </p:sp>
        <p:sp>
          <p:nvSpPr>
            <p:cNvPr id="74766" name="Rectangle 12"/>
            <p:cNvSpPr>
              <a:spLocks noChangeArrowheads="1"/>
            </p:cNvSpPr>
            <p:nvPr/>
          </p:nvSpPr>
          <p:spPr bwMode="auto">
            <a:xfrm>
              <a:off x="2679" y="2699"/>
              <a:ext cx="918"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rgbClr val="9A2F6F"/>
                  </a:solidFill>
                  <a:latin typeface="Arial" charset="0"/>
                </a:rPr>
                <a:t>Credit Period</a:t>
              </a:r>
            </a:p>
          </p:txBody>
        </p:sp>
        <p:sp>
          <p:nvSpPr>
            <p:cNvPr id="74767" name="Rectangle 13"/>
            <p:cNvSpPr>
              <a:spLocks noChangeArrowheads="1"/>
            </p:cNvSpPr>
            <p:nvPr/>
          </p:nvSpPr>
          <p:spPr bwMode="auto">
            <a:xfrm>
              <a:off x="2594" y="3251"/>
              <a:ext cx="1103"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a:r>
                <a:rPr lang="en-US" sz="1600" b="1">
                  <a:solidFill>
                    <a:srgbClr val="9A2F6F"/>
                  </a:solidFill>
                  <a:latin typeface="Arial" charset="0"/>
                </a:rPr>
                <a:t>Full amount due</a:t>
              </a:r>
            </a:p>
          </p:txBody>
        </p:sp>
        <p:sp>
          <p:nvSpPr>
            <p:cNvPr id="397326" name="Line 14"/>
            <p:cNvSpPr>
              <a:spLocks noChangeShapeType="1"/>
            </p:cNvSpPr>
            <p:nvPr/>
          </p:nvSpPr>
          <p:spPr bwMode="auto">
            <a:xfrm flipV="1">
              <a:off x="3120" y="2987"/>
              <a:ext cx="0" cy="288"/>
            </a:xfrm>
            <a:prstGeom prst="line">
              <a:avLst/>
            </a:prstGeom>
            <a:noFill/>
            <a:ln w="50800">
              <a:solidFill>
                <a:srgbClr val="FF0000"/>
              </a:solidFill>
              <a:round/>
              <a:headEnd/>
              <a:tailEnd type="triangle" w="med" len="med"/>
            </a:ln>
            <a:effectLst>
              <a:outerShdw dist="35921" dir="2700000" algn="ctr" rotWithShape="0">
                <a:schemeClr val="tx1"/>
              </a:outerShdw>
            </a:effectLst>
          </p:spPr>
          <p:txBody>
            <a:bodyPr/>
            <a:lstStyle/>
            <a:p>
              <a:pPr>
                <a:defRPr/>
              </a:pPr>
              <a:endParaRPr lang="en-US"/>
            </a:p>
          </p:txBody>
        </p:sp>
        <p:sp>
          <p:nvSpPr>
            <p:cNvPr id="397327" name="Line 15"/>
            <p:cNvSpPr>
              <a:spLocks noChangeShapeType="1"/>
            </p:cNvSpPr>
            <p:nvPr/>
          </p:nvSpPr>
          <p:spPr bwMode="auto">
            <a:xfrm flipV="1">
              <a:off x="1488" y="2987"/>
              <a:ext cx="0" cy="288"/>
            </a:xfrm>
            <a:prstGeom prst="line">
              <a:avLst/>
            </a:prstGeom>
            <a:noFill/>
            <a:ln w="50800">
              <a:solidFill>
                <a:srgbClr val="FF0000"/>
              </a:solidFill>
              <a:round/>
              <a:headEnd/>
              <a:tailEnd type="triangle" w="med" len="med"/>
            </a:ln>
            <a:effectLst>
              <a:outerShdw dist="35921" dir="2700000" algn="ctr" rotWithShape="0">
                <a:schemeClr val="tx1"/>
              </a:outerShdw>
            </a:effectLst>
          </p:spPr>
          <p:txBody>
            <a:bodyPr/>
            <a:lstStyle/>
            <a:p>
              <a:pPr>
                <a:defRPr/>
              </a:pPr>
              <a:endParaRPr lang="en-US"/>
            </a:p>
          </p:txBody>
        </p:sp>
        <p:sp>
          <p:nvSpPr>
            <p:cNvPr id="397328" name="Rectangle 16"/>
            <p:cNvSpPr>
              <a:spLocks noChangeArrowheads="1"/>
            </p:cNvSpPr>
            <p:nvPr/>
          </p:nvSpPr>
          <p:spPr bwMode="auto">
            <a:xfrm>
              <a:off x="39" y="3746"/>
              <a:ext cx="1489" cy="286"/>
            </a:xfrm>
            <a:prstGeom prst="rect">
              <a:avLst/>
            </a:prstGeom>
            <a:noFill/>
            <a:ln w="12700">
              <a:noFill/>
              <a:miter lim="800000"/>
              <a:headEnd/>
              <a:tailEnd/>
            </a:ln>
            <a:effectLst/>
          </p:spPr>
          <p:txBody>
            <a:bodyPr wrap="none" lIns="90488" tIns="44450" rIns="90488" bIns="44450">
              <a:spAutoFit/>
            </a:bodyPr>
            <a:lstStyle/>
            <a:p>
              <a:pPr>
                <a:defRPr/>
              </a:pPr>
              <a:r>
                <a:rPr lang="en-US" b="1">
                  <a:solidFill>
                    <a:srgbClr val="FF0000"/>
                  </a:solidFill>
                  <a:effectLst>
                    <a:outerShdw blurRad="38100" dist="38100" dir="2700000" algn="tl">
                      <a:srgbClr val="C0C0C0"/>
                    </a:outerShdw>
                  </a:effectLst>
                </a:rPr>
                <a:t>Purchase or Sale</a:t>
              </a:r>
            </a:p>
          </p:txBody>
        </p:sp>
        <p:sp>
          <p:nvSpPr>
            <p:cNvPr id="397329" name="Line 17"/>
            <p:cNvSpPr>
              <a:spLocks noChangeShapeType="1"/>
            </p:cNvSpPr>
            <p:nvPr/>
          </p:nvSpPr>
          <p:spPr bwMode="auto">
            <a:xfrm flipV="1">
              <a:off x="816" y="3131"/>
              <a:ext cx="0" cy="672"/>
            </a:xfrm>
            <a:prstGeom prst="line">
              <a:avLst/>
            </a:prstGeom>
            <a:noFill/>
            <a:ln w="50800">
              <a:solidFill>
                <a:srgbClr val="FF0000"/>
              </a:solidFill>
              <a:round/>
              <a:headEnd/>
              <a:tailEnd type="triangle" w="med" len="med"/>
            </a:ln>
            <a:effectLst>
              <a:outerShdw dist="35921" dir="2700000" algn="ctr" rotWithShape="0">
                <a:schemeClr val="tx1"/>
              </a:outerShdw>
            </a:effectLst>
          </p:spPr>
          <p:txBody>
            <a:bodyPr/>
            <a:lstStyle/>
            <a:p>
              <a:pPr>
                <a:defRPr/>
              </a:pPr>
              <a:endParaRPr lang="en-US"/>
            </a:p>
          </p:txBody>
        </p:sp>
      </p:grpSp>
      <p:sp>
        <p:nvSpPr>
          <p:cNvPr id="397330" name="Rectangle 18"/>
          <p:cNvSpPr>
            <a:spLocks noGrp="1" noChangeArrowheads="1"/>
          </p:cNvSpPr>
          <p:nvPr>
            <p:ph type="title"/>
          </p:nvPr>
        </p:nvSpPr>
        <p:spPr/>
        <p:txBody>
          <a:bodyPr/>
          <a:lstStyle/>
          <a:p>
            <a:pPr>
              <a:defRPr/>
            </a:pPr>
            <a:r>
              <a:rPr lang="en-US" smtClean="0"/>
              <a:t>Cash Discounts</a:t>
            </a: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en-US"/>
              <a:t>5- </a:t>
            </a:r>
            <a:fld id="{F5E90DD5-73C3-4B7E-8E3B-67BEB579DFDE}" type="slidenum">
              <a:rPr lang="en-US"/>
              <a:pPr>
                <a:defRPr/>
              </a:pPr>
              <a:t>16</a:t>
            </a:fld>
            <a:endParaRPr lang="en-US" sz="1400" b="0">
              <a:solidFill>
                <a:schemeClr val="tx1"/>
              </a:solidFill>
              <a:latin typeface="Times New Roman" pitchFamily="18" charset="0"/>
            </a:endParaRPr>
          </a:p>
        </p:txBody>
      </p:sp>
      <p:sp>
        <p:nvSpPr>
          <p:cNvPr id="7373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373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15044" name="Rectangle 4"/>
          <p:cNvSpPr>
            <a:spLocks noGrp="1" noChangeArrowheads="1"/>
          </p:cNvSpPr>
          <p:nvPr>
            <p:ph type="title"/>
          </p:nvPr>
        </p:nvSpPr>
        <p:spPr/>
        <p:txBody>
          <a:bodyPr/>
          <a:lstStyle/>
          <a:p>
            <a:pPr>
              <a:defRPr/>
            </a:pPr>
            <a:r>
              <a:rPr lang="en-US" smtClean="0"/>
              <a:t>Terms of Sales &amp; Purchases</a:t>
            </a:r>
          </a:p>
        </p:txBody>
      </p:sp>
      <p:sp>
        <p:nvSpPr>
          <p:cNvPr id="215045" name="Rectangle 5"/>
          <p:cNvSpPr>
            <a:spLocks noGrp="1" noChangeArrowheads="1"/>
          </p:cNvSpPr>
          <p:nvPr>
            <p:ph type="body" idx="1"/>
          </p:nvPr>
        </p:nvSpPr>
        <p:spPr>
          <a:xfrm>
            <a:off x="381000" y="1295400"/>
            <a:ext cx="8229600" cy="4495800"/>
          </a:xfrm>
          <a:noFill/>
        </p:spPr>
        <p:txBody>
          <a:bodyPr/>
          <a:lstStyle/>
          <a:p>
            <a:pPr marL="609600" indent="-609600">
              <a:lnSpc>
                <a:spcPct val="90000"/>
              </a:lnSpc>
              <a:buFont typeface="Monotype Sorts" pitchFamily="2" charset="2"/>
              <a:buNone/>
            </a:pPr>
            <a:r>
              <a:rPr lang="en-US" smtClean="0">
                <a:solidFill>
                  <a:schemeClr val="hlink"/>
                </a:solidFill>
              </a:rPr>
              <a:t>Discount Terms:  2/10, n/30 (for example)</a:t>
            </a:r>
          </a:p>
          <a:p>
            <a:pPr marL="990600" lvl="1" indent="-533400">
              <a:lnSpc>
                <a:spcPct val="90000"/>
              </a:lnSpc>
            </a:pPr>
            <a:r>
              <a:rPr lang="en-US" smtClean="0"/>
              <a:t>2% discount if balance paid in ten days,</a:t>
            </a:r>
          </a:p>
          <a:p>
            <a:pPr marL="990600" lvl="1" indent="-533400">
              <a:lnSpc>
                <a:spcPct val="90000"/>
              </a:lnSpc>
              <a:buFont typeface="Monotype Sorts" pitchFamily="2" charset="2"/>
              <a:buNone/>
            </a:pPr>
            <a:r>
              <a:rPr lang="en-US" smtClean="0"/>
              <a:t>	remainder to be paid within 30 days of sale</a:t>
            </a:r>
          </a:p>
          <a:p>
            <a:pPr marL="990600" lvl="1" indent="-533400">
              <a:lnSpc>
                <a:spcPct val="90000"/>
              </a:lnSpc>
            </a:pPr>
            <a:r>
              <a:rPr lang="en-US" smtClean="0"/>
              <a:t>tells when and how much must be paid</a:t>
            </a:r>
          </a:p>
          <a:p>
            <a:pPr marL="990600" lvl="1" indent="-533400">
              <a:lnSpc>
                <a:spcPct val="90000"/>
              </a:lnSpc>
            </a:pPr>
            <a:r>
              <a:rPr lang="en-US" smtClean="0"/>
              <a:t>There is a high interest cost of</a:t>
            </a:r>
            <a:r>
              <a:rPr lang="en-US" smtClean="0">
                <a:solidFill>
                  <a:srgbClr val="00279F"/>
                </a:solidFill>
              </a:rPr>
              <a:t> not </a:t>
            </a:r>
            <a:r>
              <a:rPr lang="en-US" smtClean="0"/>
              <a:t>taking purchase discounts when offered.</a:t>
            </a:r>
          </a:p>
          <a:p>
            <a:pPr marL="990600" lvl="1" indent="-533400">
              <a:lnSpc>
                <a:spcPct val="90000"/>
              </a:lnSpc>
              <a:buFont typeface="Monotype Sorts" pitchFamily="2" charset="2"/>
              <a:buNone/>
            </a:pPr>
            <a:endParaRPr lang="en-US" smtClean="0"/>
          </a:p>
          <a:p>
            <a:pPr marL="990600" lvl="1" indent="-533400">
              <a:lnSpc>
                <a:spcPct val="90000"/>
              </a:lnSpc>
              <a:buFont typeface="Monotype Sorts" pitchFamily="2" charset="2"/>
              <a:buNone/>
            </a:pPr>
            <a:r>
              <a:rPr lang="en-US" smtClean="0"/>
              <a:t>               </a:t>
            </a:r>
            <a:endParaRPr lang="en-US" smtClean="0">
              <a:solidFill>
                <a:srgbClr val="FF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45">
                                            <p:txEl>
                                              <p:pRg st="0" end="0"/>
                                            </p:txEl>
                                          </p:spTgt>
                                        </p:tgtEl>
                                        <p:attrNameLst>
                                          <p:attrName>style.visibility</p:attrName>
                                        </p:attrNameLst>
                                      </p:cBhvr>
                                      <p:to>
                                        <p:strVal val="visible"/>
                                      </p:to>
                                    </p:set>
                                    <p:animEffect transition="in" filter="blinds(horizontal)">
                                      <p:cBhvr>
                                        <p:cTn id="7" dur="500"/>
                                        <p:tgtEl>
                                          <p:spTgt spid="21504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45">
                                            <p:txEl>
                                              <p:pRg st="1" end="1"/>
                                            </p:txEl>
                                          </p:spTgt>
                                        </p:tgtEl>
                                        <p:attrNameLst>
                                          <p:attrName>style.visibility</p:attrName>
                                        </p:attrNameLst>
                                      </p:cBhvr>
                                      <p:to>
                                        <p:strVal val="visible"/>
                                      </p:to>
                                    </p:set>
                                    <p:animEffect transition="in" filter="blinds(horizontal)">
                                      <p:cBhvr>
                                        <p:cTn id="10" dur="500"/>
                                        <p:tgtEl>
                                          <p:spTgt spid="21504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45">
                                            <p:txEl>
                                              <p:pRg st="2" end="2"/>
                                            </p:txEl>
                                          </p:spTgt>
                                        </p:tgtEl>
                                        <p:attrNameLst>
                                          <p:attrName>style.visibility</p:attrName>
                                        </p:attrNameLst>
                                      </p:cBhvr>
                                      <p:to>
                                        <p:strVal val="visible"/>
                                      </p:to>
                                    </p:set>
                                    <p:animEffect transition="in" filter="blinds(horizontal)">
                                      <p:cBhvr>
                                        <p:cTn id="13" dur="500"/>
                                        <p:tgtEl>
                                          <p:spTgt spid="21504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045">
                                            <p:txEl>
                                              <p:pRg st="3" end="3"/>
                                            </p:txEl>
                                          </p:spTgt>
                                        </p:tgtEl>
                                        <p:attrNameLst>
                                          <p:attrName>style.visibility</p:attrName>
                                        </p:attrNameLst>
                                      </p:cBhvr>
                                      <p:to>
                                        <p:strVal val="visible"/>
                                      </p:to>
                                    </p:set>
                                    <p:animEffect transition="in" filter="blinds(horizontal)">
                                      <p:cBhvr>
                                        <p:cTn id="16" dur="500"/>
                                        <p:tgtEl>
                                          <p:spTgt spid="21504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045">
                                            <p:txEl>
                                              <p:pRg st="4" end="4"/>
                                            </p:txEl>
                                          </p:spTgt>
                                        </p:tgtEl>
                                        <p:attrNameLst>
                                          <p:attrName>style.visibility</p:attrName>
                                        </p:attrNameLst>
                                      </p:cBhvr>
                                      <p:to>
                                        <p:strVal val="visible"/>
                                      </p:to>
                                    </p:set>
                                    <p:animEffect transition="in" filter="blinds(horizontal)">
                                      <p:cBhvr>
                                        <p:cTn id="19" dur="500"/>
                                        <p:tgtEl>
                                          <p:spTgt spid="21504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045">
                                            <p:txEl>
                                              <p:pRg st="6" end="6"/>
                                            </p:txEl>
                                          </p:spTgt>
                                        </p:tgtEl>
                                        <p:attrNameLst>
                                          <p:attrName>style.visibility</p:attrName>
                                        </p:attrNameLst>
                                      </p:cBhvr>
                                      <p:to>
                                        <p:strVal val="visible"/>
                                      </p:to>
                                    </p:set>
                                    <p:animEffect transition="in" filter="blinds(horizontal)">
                                      <p:cBhvr>
                                        <p:cTn id="22" dur="500"/>
                                        <p:tgtEl>
                                          <p:spTgt spid="2150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a:defRPr/>
            </a:pPr>
            <a:r>
              <a:rPr lang="en-US"/>
              <a:t>5- </a:t>
            </a:r>
            <a:fld id="{921D84D9-07A3-40B5-9710-BBD2C92C79CD}" type="slidenum">
              <a:rPr lang="en-US"/>
              <a:pPr>
                <a:defRPr/>
              </a:pPr>
              <a:t>17</a:t>
            </a:fld>
            <a:endParaRPr lang="en-US" sz="1400" b="0">
              <a:solidFill>
                <a:schemeClr val="tx1"/>
              </a:solidFill>
              <a:latin typeface="Times New Roman" pitchFamily="18" charset="0"/>
            </a:endParaRPr>
          </a:p>
        </p:txBody>
      </p:sp>
      <p:sp>
        <p:nvSpPr>
          <p:cNvPr id="75779" name="Rectangle 2"/>
          <p:cNvSpPr>
            <a:spLocks noChangeArrowheads="1"/>
          </p:cNvSpPr>
          <p:nvPr/>
        </p:nvSpPr>
        <p:spPr bwMode="auto">
          <a:xfrm>
            <a:off x="671513" y="1771650"/>
            <a:ext cx="8191500" cy="2476500"/>
          </a:xfrm>
          <a:prstGeom prst="rect">
            <a:avLst/>
          </a:prstGeom>
          <a:solidFill>
            <a:srgbClr val="E4EBFE"/>
          </a:solidFill>
          <a:ln w="38100" cmpd="dbl">
            <a:solidFill>
              <a:schemeClr val="tx1"/>
            </a:solidFill>
            <a:miter lim="800000"/>
            <a:headEnd/>
            <a:tailEnd/>
          </a:ln>
        </p:spPr>
        <p:txBody>
          <a:bodyPr wrap="none" lIns="90488" tIns="44450" rIns="90488" bIns="44450" anchor="ctr"/>
          <a:lstStyle/>
          <a:p>
            <a:pPr algn="ctr"/>
            <a:r>
              <a:rPr lang="en-US" sz="15000"/>
              <a:t>2/10, n/30</a:t>
            </a:r>
          </a:p>
        </p:txBody>
      </p:sp>
      <p:sp>
        <p:nvSpPr>
          <p:cNvPr id="75780" name="AutoShape 3"/>
          <p:cNvSpPr>
            <a:spLocks noChangeArrowheads="1"/>
          </p:cNvSpPr>
          <p:nvPr/>
        </p:nvSpPr>
        <p:spPr bwMode="auto">
          <a:xfrm rot="-5400000">
            <a:off x="1001713" y="4006850"/>
            <a:ext cx="673100" cy="444500"/>
          </a:xfrm>
          <a:prstGeom prst="rightArrow">
            <a:avLst>
              <a:gd name="adj1" fmla="val 50000"/>
              <a:gd name="adj2" fmla="val 75721"/>
            </a:avLst>
          </a:prstGeom>
          <a:solidFill>
            <a:srgbClr val="E4EBFE"/>
          </a:solidFill>
          <a:ln w="12700">
            <a:solidFill>
              <a:schemeClr val="tx1"/>
            </a:solidFill>
            <a:miter lim="800000"/>
            <a:headEnd/>
            <a:tailEnd/>
          </a:ln>
        </p:spPr>
        <p:txBody>
          <a:bodyPr wrap="none" anchor="ctr"/>
          <a:lstStyle/>
          <a:p>
            <a:endParaRPr lang="en-US"/>
          </a:p>
        </p:txBody>
      </p:sp>
      <p:sp>
        <p:nvSpPr>
          <p:cNvPr id="75781" name="AutoShape 4"/>
          <p:cNvSpPr>
            <a:spLocks noChangeArrowheads="1"/>
          </p:cNvSpPr>
          <p:nvPr/>
        </p:nvSpPr>
        <p:spPr bwMode="auto">
          <a:xfrm rot="-5400000">
            <a:off x="3135313" y="4006850"/>
            <a:ext cx="673100" cy="444500"/>
          </a:xfrm>
          <a:prstGeom prst="rightArrow">
            <a:avLst>
              <a:gd name="adj1" fmla="val 50000"/>
              <a:gd name="adj2" fmla="val 75721"/>
            </a:avLst>
          </a:prstGeom>
          <a:solidFill>
            <a:srgbClr val="E4EBFE"/>
          </a:solidFill>
          <a:ln w="12700">
            <a:solidFill>
              <a:schemeClr val="tx1"/>
            </a:solidFill>
            <a:miter lim="800000"/>
            <a:headEnd/>
            <a:tailEnd/>
          </a:ln>
        </p:spPr>
        <p:txBody>
          <a:bodyPr wrap="none" anchor="ctr"/>
          <a:lstStyle/>
          <a:p>
            <a:endParaRPr lang="en-US"/>
          </a:p>
        </p:txBody>
      </p:sp>
      <p:sp>
        <p:nvSpPr>
          <p:cNvPr id="75782" name="AutoShape 5"/>
          <p:cNvSpPr>
            <a:spLocks noChangeArrowheads="1"/>
          </p:cNvSpPr>
          <p:nvPr/>
        </p:nvSpPr>
        <p:spPr bwMode="auto">
          <a:xfrm rot="-5400000">
            <a:off x="5421313" y="4006850"/>
            <a:ext cx="673100" cy="444500"/>
          </a:xfrm>
          <a:prstGeom prst="rightArrow">
            <a:avLst>
              <a:gd name="adj1" fmla="val 50000"/>
              <a:gd name="adj2" fmla="val 75721"/>
            </a:avLst>
          </a:prstGeom>
          <a:solidFill>
            <a:srgbClr val="E4EBFE"/>
          </a:solidFill>
          <a:ln w="12700">
            <a:solidFill>
              <a:schemeClr val="tx1"/>
            </a:solidFill>
            <a:miter lim="800000"/>
            <a:headEnd/>
            <a:tailEnd/>
          </a:ln>
        </p:spPr>
        <p:txBody>
          <a:bodyPr wrap="none" anchor="ctr"/>
          <a:lstStyle/>
          <a:p>
            <a:endParaRPr lang="en-US"/>
          </a:p>
        </p:txBody>
      </p:sp>
      <p:sp>
        <p:nvSpPr>
          <p:cNvPr id="75783" name="AutoShape 6"/>
          <p:cNvSpPr>
            <a:spLocks noChangeArrowheads="1"/>
          </p:cNvSpPr>
          <p:nvPr/>
        </p:nvSpPr>
        <p:spPr bwMode="auto">
          <a:xfrm rot="-5400000">
            <a:off x="7326313" y="4006850"/>
            <a:ext cx="673100" cy="444500"/>
          </a:xfrm>
          <a:prstGeom prst="rightArrow">
            <a:avLst>
              <a:gd name="adj1" fmla="val 50000"/>
              <a:gd name="adj2" fmla="val 75721"/>
            </a:avLst>
          </a:prstGeom>
          <a:solidFill>
            <a:srgbClr val="E4EBFE"/>
          </a:solidFill>
          <a:ln w="12700">
            <a:solidFill>
              <a:schemeClr val="tx1"/>
            </a:solidFill>
            <a:miter lim="800000"/>
            <a:headEnd/>
            <a:tailEnd/>
          </a:ln>
        </p:spPr>
        <p:txBody>
          <a:bodyPr wrap="none" anchor="ctr"/>
          <a:lstStyle/>
          <a:p>
            <a:endParaRPr lang="en-US"/>
          </a:p>
        </p:txBody>
      </p:sp>
      <p:sp>
        <p:nvSpPr>
          <p:cNvPr id="75784" name="Rectangle 7"/>
          <p:cNvSpPr>
            <a:spLocks noChangeArrowheads="1"/>
          </p:cNvSpPr>
          <p:nvPr/>
        </p:nvSpPr>
        <p:spPr bwMode="auto">
          <a:xfrm>
            <a:off x="498475" y="4567238"/>
            <a:ext cx="2066925" cy="876300"/>
          </a:xfrm>
          <a:prstGeom prst="rect">
            <a:avLst/>
          </a:prstGeom>
          <a:solidFill>
            <a:srgbClr val="E4EBFE"/>
          </a:solidFill>
          <a:ln w="57150" cmpd="thickThin">
            <a:solidFill>
              <a:schemeClr val="tx1"/>
            </a:solidFill>
            <a:miter lim="800000"/>
            <a:headEnd/>
            <a:tailEnd/>
          </a:ln>
        </p:spPr>
        <p:txBody>
          <a:bodyPr lIns="90488" tIns="44450" rIns="90488" bIns="44450">
            <a:spAutoFit/>
          </a:bodyPr>
          <a:lstStyle/>
          <a:p>
            <a:pPr algn="ctr">
              <a:spcBef>
                <a:spcPct val="50000"/>
              </a:spcBef>
            </a:pPr>
            <a:r>
              <a:rPr lang="en-US" b="1">
                <a:latin typeface="Arial" charset="0"/>
              </a:rPr>
              <a:t>Percentage of Discount</a:t>
            </a:r>
          </a:p>
        </p:txBody>
      </p:sp>
      <p:sp>
        <p:nvSpPr>
          <p:cNvPr id="75785" name="Rectangle 8"/>
          <p:cNvSpPr>
            <a:spLocks noChangeArrowheads="1"/>
          </p:cNvSpPr>
          <p:nvPr/>
        </p:nvSpPr>
        <p:spPr bwMode="auto">
          <a:xfrm>
            <a:off x="2755900" y="4567238"/>
            <a:ext cx="1866900" cy="1606550"/>
          </a:xfrm>
          <a:prstGeom prst="rect">
            <a:avLst/>
          </a:prstGeom>
          <a:solidFill>
            <a:srgbClr val="E4EBFE"/>
          </a:solidFill>
          <a:ln w="57150" cmpd="thickThin">
            <a:solidFill>
              <a:schemeClr val="tx1"/>
            </a:solidFill>
            <a:miter lim="800000"/>
            <a:headEnd/>
            <a:tailEnd/>
          </a:ln>
        </p:spPr>
        <p:txBody>
          <a:bodyPr lIns="90488" tIns="44450" rIns="90488" bIns="44450">
            <a:spAutoFit/>
          </a:bodyPr>
          <a:lstStyle/>
          <a:p>
            <a:pPr algn="ctr">
              <a:spcBef>
                <a:spcPct val="50000"/>
              </a:spcBef>
            </a:pPr>
            <a:r>
              <a:rPr lang="en-US" b="1">
                <a:latin typeface="Arial" charset="0"/>
              </a:rPr>
              <a:t># of Days Discount Is Available</a:t>
            </a:r>
          </a:p>
        </p:txBody>
      </p:sp>
      <p:sp>
        <p:nvSpPr>
          <p:cNvPr id="75786" name="Rectangle 9"/>
          <p:cNvSpPr>
            <a:spLocks noChangeArrowheads="1"/>
          </p:cNvSpPr>
          <p:nvPr/>
        </p:nvSpPr>
        <p:spPr bwMode="auto">
          <a:xfrm>
            <a:off x="4838700" y="4567238"/>
            <a:ext cx="1838325" cy="1606550"/>
          </a:xfrm>
          <a:prstGeom prst="rect">
            <a:avLst/>
          </a:prstGeom>
          <a:solidFill>
            <a:srgbClr val="E4EBFE"/>
          </a:solidFill>
          <a:ln w="57150" cmpd="thickThin">
            <a:solidFill>
              <a:schemeClr val="tx1"/>
            </a:solidFill>
            <a:miter lim="800000"/>
            <a:headEnd/>
            <a:tailEnd/>
          </a:ln>
        </p:spPr>
        <p:txBody>
          <a:bodyPr lIns="90488" tIns="44450" rIns="90488" bIns="44450">
            <a:spAutoFit/>
          </a:bodyPr>
          <a:lstStyle/>
          <a:p>
            <a:pPr algn="ctr">
              <a:spcBef>
                <a:spcPct val="50000"/>
              </a:spcBef>
            </a:pPr>
            <a:r>
              <a:rPr lang="en-US" b="1">
                <a:latin typeface="Arial" charset="0"/>
              </a:rPr>
              <a:t>Otherwise, the Full Amount Is Due </a:t>
            </a:r>
          </a:p>
        </p:txBody>
      </p:sp>
      <p:sp>
        <p:nvSpPr>
          <p:cNvPr id="75787" name="Rectangle 10"/>
          <p:cNvSpPr>
            <a:spLocks noChangeArrowheads="1"/>
          </p:cNvSpPr>
          <p:nvPr/>
        </p:nvSpPr>
        <p:spPr bwMode="auto">
          <a:xfrm>
            <a:off x="6972300" y="4567238"/>
            <a:ext cx="1943100" cy="1606550"/>
          </a:xfrm>
          <a:prstGeom prst="rect">
            <a:avLst/>
          </a:prstGeom>
          <a:solidFill>
            <a:srgbClr val="E4EBFE"/>
          </a:solidFill>
          <a:ln w="57150" cmpd="thickThin">
            <a:solidFill>
              <a:schemeClr val="tx1"/>
            </a:solidFill>
            <a:miter lim="800000"/>
            <a:headEnd/>
            <a:tailEnd/>
          </a:ln>
        </p:spPr>
        <p:txBody>
          <a:bodyPr lIns="90488" tIns="44450" rIns="90488" bIns="44450">
            <a:spAutoFit/>
          </a:bodyPr>
          <a:lstStyle/>
          <a:p>
            <a:pPr algn="ctr">
              <a:spcBef>
                <a:spcPct val="50000"/>
              </a:spcBef>
            </a:pPr>
            <a:r>
              <a:rPr lang="en-US" b="1">
                <a:latin typeface="Arial" charset="0"/>
              </a:rPr>
              <a:t># of Days when Full Amount Is Due</a:t>
            </a:r>
          </a:p>
        </p:txBody>
      </p:sp>
      <p:sp>
        <p:nvSpPr>
          <p:cNvPr id="399371" name="Rectangle 11"/>
          <p:cNvSpPr>
            <a:spLocks noGrp="1" noChangeArrowheads="1"/>
          </p:cNvSpPr>
          <p:nvPr>
            <p:ph type="title"/>
          </p:nvPr>
        </p:nvSpPr>
        <p:spPr/>
        <p:txBody>
          <a:bodyPr/>
          <a:lstStyle/>
          <a:p>
            <a:pPr>
              <a:defRPr/>
            </a:pPr>
            <a:r>
              <a:rPr lang="en-US" smtClean="0"/>
              <a:t>Cash Discounts</a:t>
            </a:r>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B4E28A1E-728F-4EA7-ADAF-68549B7C39BF}" type="slidenum">
              <a:rPr lang="en-US"/>
              <a:pPr>
                <a:defRPr/>
              </a:pPr>
              <a:t>18</a:t>
            </a:fld>
            <a:endParaRPr lang="en-US" sz="1400" b="0">
              <a:solidFill>
                <a:schemeClr val="tx1"/>
              </a:solidFill>
              <a:latin typeface="Times New Roman" pitchFamily="18" charset="0"/>
            </a:endParaRPr>
          </a:p>
        </p:txBody>
      </p:sp>
      <p:sp>
        <p:nvSpPr>
          <p:cNvPr id="768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68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0724" name="Rectangle 4"/>
          <p:cNvSpPr>
            <a:spLocks noGrp="1" noChangeArrowheads="1"/>
          </p:cNvSpPr>
          <p:nvPr>
            <p:ph type="title"/>
          </p:nvPr>
        </p:nvSpPr>
        <p:spPr/>
        <p:txBody>
          <a:bodyPr/>
          <a:lstStyle/>
          <a:p>
            <a:pPr>
              <a:defRPr/>
            </a:pPr>
            <a:r>
              <a:rPr lang="en-US" smtClean="0"/>
              <a:t>Terms of Sales &amp; Purchases</a:t>
            </a:r>
          </a:p>
        </p:txBody>
      </p:sp>
      <p:sp>
        <p:nvSpPr>
          <p:cNvPr id="30725" name="Rectangle 5"/>
          <p:cNvSpPr>
            <a:spLocks noGrp="1" noChangeArrowheads="1"/>
          </p:cNvSpPr>
          <p:nvPr>
            <p:ph type="body" idx="1"/>
          </p:nvPr>
        </p:nvSpPr>
        <p:spPr>
          <a:xfrm>
            <a:off x="685800" y="1447800"/>
            <a:ext cx="7772400" cy="2895600"/>
          </a:xfrm>
        </p:spPr>
        <p:txBody>
          <a:bodyPr/>
          <a:lstStyle/>
          <a:p>
            <a:pPr>
              <a:defRPr/>
            </a:pPr>
            <a:r>
              <a:rPr lang="en-US" sz="3600" smtClean="0">
                <a:solidFill>
                  <a:schemeClr val="hlink"/>
                </a:solidFill>
              </a:rPr>
              <a:t>F. O. B. (</a:t>
            </a:r>
            <a:r>
              <a:rPr lang="en-US" sz="3600" i="1" u="sng" smtClean="0">
                <a:solidFill>
                  <a:schemeClr val="hlink"/>
                </a:solidFill>
                <a:effectLst>
                  <a:outerShdw blurRad="38100" dist="38100" dir="2700000" algn="tl">
                    <a:srgbClr val="C0C0C0"/>
                  </a:outerShdw>
                </a:effectLst>
              </a:rPr>
              <a:t>F</a:t>
            </a:r>
            <a:r>
              <a:rPr lang="en-US" sz="3600" smtClean="0">
                <a:solidFill>
                  <a:schemeClr val="hlink"/>
                </a:solidFill>
              </a:rPr>
              <a:t>ree </a:t>
            </a:r>
            <a:r>
              <a:rPr lang="en-US" sz="3600" i="1" u="sng" smtClean="0">
                <a:solidFill>
                  <a:schemeClr val="hlink"/>
                </a:solidFill>
                <a:effectLst>
                  <a:outerShdw blurRad="38100" dist="38100" dir="2700000" algn="tl">
                    <a:srgbClr val="C0C0C0"/>
                  </a:outerShdw>
                </a:effectLst>
              </a:rPr>
              <a:t>O</a:t>
            </a:r>
            <a:r>
              <a:rPr lang="en-US" sz="3600" smtClean="0">
                <a:solidFill>
                  <a:schemeClr val="hlink"/>
                </a:solidFill>
              </a:rPr>
              <a:t>n </a:t>
            </a:r>
            <a:r>
              <a:rPr lang="en-US" sz="3600" i="1" u="sng" smtClean="0">
                <a:solidFill>
                  <a:schemeClr val="hlink"/>
                </a:solidFill>
                <a:effectLst>
                  <a:outerShdw blurRad="38100" dist="38100" dir="2700000" algn="tl">
                    <a:srgbClr val="C0C0C0"/>
                  </a:outerShdw>
                </a:effectLst>
              </a:rPr>
              <a:t>B</a:t>
            </a:r>
            <a:r>
              <a:rPr lang="en-US" sz="3600" smtClean="0">
                <a:solidFill>
                  <a:schemeClr val="hlink"/>
                </a:solidFill>
              </a:rPr>
              <a:t>oard) shipping point or F.O.B. destination</a:t>
            </a:r>
          </a:p>
          <a:p>
            <a:pPr lvl="1">
              <a:defRPr/>
            </a:pPr>
            <a:r>
              <a:rPr lang="en-US" smtClean="0"/>
              <a:t>tells who pays for the shipping </a:t>
            </a:r>
            <a:r>
              <a:rPr lang="en-US" smtClean="0">
                <a:solidFill>
                  <a:schemeClr val="tx2"/>
                </a:solidFill>
              </a:rPr>
              <a:t>and</a:t>
            </a:r>
            <a:r>
              <a:rPr lang="en-US" smtClean="0"/>
              <a:t> when ownership “title” passes from   the seller to the buyer.</a:t>
            </a:r>
          </a:p>
        </p:txBody>
      </p:sp>
      <p:pic>
        <p:nvPicPr>
          <p:cNvPr id="76807" name="Picture 7" descr="ship 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4038600"/>
            <a:ext cx="3910013" cy="228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blinds(horizontal)">
                                      <p:cBhvr>
                                        <p:cTn id="7" dur="500"/>
                                        <p:tgtEl>
                                          <p:spTgt spid="3072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25">
                                            <p:txEl>
                                              <p:pRg st="1" end="1"/>
                                            </p:txEl>
                                          </p:spTgt>
                                        </p:tgtEl>
                                        <p:attrNameLst>
                                          <p:attrName>style.visibility</p:attrName>
                                        </p:attrNameLst>
                                      </p:cBhvr>
                                      <p:to>
                                        <p:strVal val="visible"/>
                                      </p:to>
                                    </p:set>
                                    <p:animEffect transition="in" filter="blinds(horizontal)">
                                      <p:cBhvr>
                                        <p:cTn id="10"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r>
              <a:rPr lang="en-US"/>
              <a:t>5- </a:t>
            </a:r>
            <a:fld id="{45E4B08A-8B89-46D5-88BD-9438FA7AF14E}" type="slidenum">
              <a:rPr lang="en-US"/>
              <a:pPr>
                <a:defRPr/>
              </a:pPr>
              <a:t>19</a:t>
            </a:fld>
            <a:endParaRPr lang="en-US" sz="1400" b="0">
              <a:solidFill>
                <a:schemeClr val="tx1"/>
              </a:solidFill>
              <a:latin typeface="Times New Roman" pitchFamily="18" charset="0"/>
            </a:endParaRPr>
          </a:p>
        </p:txBody>
      </p:sp>
      <p:sp>
        <p:nvSpPr>
          <p:cNvPr id="410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10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12996" name="Rectangle 4"/>
          <p:cNvSpPr>
            <a:spLocks noGrp="1" noChangeArrowheads="1"/>
          </p:cNvSpPr>
          <p:nvPr>
            <p:ph type="title"/>
          </p:nvPr>
        </p:nvSpPr>
        <p:spPr/>
        <p:txBody>
          <a:bodyPr/>
          <a:lstStyle/>
          <a:p>
            <a:pPr>
              <a:defRPr/>
            </a:pPr>
            <a:r>
              <a:rPr lang="en-US" smtClean="0"/>
              <a:t>FOB Shipping and </a:t>
            </a:r>
            <a:br>
              <a:rPr lang="en-US" smtClean="0"/>
            </a:br>
            <a:r>
              <a:rPr lang="en-US" smtClean="0"/>
              <a:t>FOB Destination</a:t>
            </a:r>
          </a:p>
        </p:txBody>
      </p:sp>
      <p:graphicFrame>
        <p:nvGraphicFramePr>
          <p:cNvPr id="4098" name="Object 5"/>
          <p:cNvGraphicFramePr>
            <a:graphicFrameLocks noGrp="1"/>
          </p:cNvGraphicFramePr>
          <p:nvPr>
            <p:ph type="clipArt" sz="half" idx="1"/>
          </p:nvPr>
        </p:nvGraphicFramePr>
        <p:xfrm>
          <a:off x="228600" y="2643188"/>
          <a:ext cx="3195638" cy="2081212"/>
        </p:xfrm>
        <a:graphic>
          <a:graphicData uri="http://schemas.openxmlformats.org/presentationml/2006/ole">
            <p:oleObj spid="_x0000_s4107" name="Clip" r:id="rId4" imgW="4625340" imgH="3015996" progId="">
              <p:embed/>
            </p:oleObj>
          </a:graphicData>
        </a:graphic>
      </p:graphicFrame>
      <p:sp>
        <p:nvSpPr>
          <p:cNvPr id="212998" name="Rectangle 6"/>
          <p:cNvSpPr>
            <a:spLocks noGrp="1" noChangeArrowheads="1"/>
          </p:cNvSpPr>
          <p:nvPr>
            <p:ph type="body" sz="half" idx="2"/>
          </p:nvPr>
        </p:nvSpPr>
        <p:spPr>
          <a:xfrm>
            <a:off x="3505200" y="1981200"/>
            <a:ext cx="5105400" cy="4419600"/>
          </a:xfrm>
          <a:noFill/>
        </p:spPr>
        <p:txBody>
          <a:bodyPr/>
          <a:lstStyle/>
          <a:p>
            <a:pPr>
              <a:lnSpc>
                <a:spcPct val="90000"/>
              </a:lnSpc>
            </a:pPr>
            <a:r>
              <a:rPr lang="en-US" smtClean="0">
                <a:solidFill>
                  <a:schemeClr val="hlink"/>
                </a:solidFill>
              </a:rPr>
              <a:t>FOB Shipping Point:</a:t>
            </a:r>
            <a:r>
              <a:rPr lang="en-US" sz="2400" smtClean="0">
                <a:solidFill>
                  <a:srgbClr val="00279F"/>
                </a:solidFill>
              </a:rPr>
              <a:t>        </a:t>
            </a:r>
            <a:r>
              <a:rPr lang="en-US" sz="2400" smtClean="0"/>
              <a:t> Buyer pays the shipping costs because ownership “title” transfers to buyer at the point the shipment </a:t>
            </a:r>
            <a:r>
              <a:rPr lang="en-US" sz="2400" smtClean="0">
                <a:solidFill>
                  <a:srgbClr val="FF0000"/>
                </a:solidFill>
              </a:rPr>
              <a:t>starts</a:t>
            </a:r>
            <a:r>
              <a:rPr lang="en-US" sz="2400" smtClean="0"/>
              <a:t> on its journey.</a:t>
            </a:r>
          </a:p>
          <a:p>
            <a:pPr>
              <a:lnSpc>
                <a:spcPct val="90000"/>
              </a:lnSpc>
            </a:pPr>
            <a:r>
              <a:rPr lang="en-US" smtClean="0">
                <a:solidFill>
                  <a:schemeClr val="hlink"/>
                </a:solidFill>
              </a:rPr>
              <a:t>FOB Destination:</a:t>
            </a:r>
            <a:r>
              <a:rPr lang="en-US" sz="2400" smtClean="0">
                <a:solidFill>
                  <a:srgbClr val="00279F"/>
                </a:solidFill>
              </a:rPr>
              <a:t>                </a:t>
            </a:r>
            <a:r>
              <a:rPr lang="en-US" sz="2400" smtClean="0"/>
              <a:t>Seller pays shipping costs because title does not transfer to the buyer until the goods reach their destination (the buyer’s place of business).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8">
                                            <p:txEl>
                                              <p:pRg st="0" end="0"/>
                                            </p:txEl>
                                          </p:spTgt>
                                        </p:tgtEl>
                                        <p:attrNameLst>
                                          <p:attrName>style.visibility</p:attrName>
                                        </p:attrNameLst>
                                      </p:cBhvr>
                                      <p:to>
                                        <p:strVal val="visible"/>
                                      </p:to>
                                    </p:set>
                                    <p:anim calcmode="lin" valueType="num">
                                      <p:cBhvr additive="base">
                                        <p:cTn id="7" dur="500" fill="hold"/>
                                        <p:tgtEl>
                                          <p:spTgt spid="2129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29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2998">
                                            <p:txEl>
                                              <p:pRg st="1" end="1"/>
                                            </p:txEl>
                                          </p:spTgt>
                                        </p:tgtEl>
                                        <p:attrNameLst>
                                          <p:attrName>style.visibility</p:attrName>
                                        </p:attrNameLst>
                                      </p:cBhvr>
                                      <p:to>
                                        <p:strVal val="visible"/>
                                      </p:to>
                                    </p:set>
                                    <p:anim calcmode="lin" valueType="num">
                                      <p:cBhvr additive="base">
                                        <p:cTn id="13" dur="500" fill="hold"/>
                                        <p:tgtEl>
                                          <p:spTgt spid="2129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299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r>
              <a:rPr lang="en-US"/>
              <a:t>5- </a:t>
            </a:r>
            <a:fld id="{1FC8E5BE-B06A-4C83-9395-1D42723E703A}" type="slidenum">
              <a:rPr lang="en-US"/>
              <a:pPr>
                <a:defRPr/>
              </a:pPr>
              <a:t>2</a:t>
            </a:fld>
            <a:endParaRPr lang="en-US" sz="1400" b="0">
              <a:solidFill>
                <a:schemeClr val="tx1"/>
              </a:solidFill>
              <a:latin typeface="Times New Roman" pitchFamily="18" charset="0"/>
            </a:endParaRPr>
          </a:p>
        </p:txBody>
      </p:sp>
      <p:sp>
        <p:nvSpPr>
          <p:cNvPr id="716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16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580" name="Rectangle 4"/>
          <p:cNvSpPr>
            <a:spLocks noGrp="1" noChangeArrowheads="1"/>
          </p:cNvSpPr>
          <p:nvPr>
            <p:ph type="title"/>
          </p:nvPr>
        </p:nvSpPr>
        <p:spPr/>
        <p:txBody>
          <a:bodyPr/>
          <a:lstStyle/>
          <a:p>
            <a:pPr>
              <a:defRPr/>
            </a:pPr>
            <a:r>
              <a:rPr lang="en-US" smtClean="0"/>
              <a:t>Inventory</a:t>
            </a:r>
          </a:p>
        </p:txBody>
      </p:sp>
      <p:sp>
        <p:nvSpPr>
          <p:cNvPr id="24581" name="Rectangle 5"/>
          <p:cNvSpPr>
            <a:spLocks noGrp="1" noChangeArrowheads="1"/>
          </p:cNvSpPr>
          <p:nvPr>
            <p:ph type="body" idx="1"/>
          </p:nvPr>
        </p:nvSpPr>
        <p:spPr>
          <a:xfrm>
            <a:off x="685800" y="1638300"/>
            <a:ext cx="7772400" cy="4914900"/>
          </a:xfrm>
          <a:noFill/>
        </p:spPr>
        <p:txBody>
          <a:bodyPr/>
          <a:lstStyle/>
          <a:p>
            <a:pPr>
              <a:lnSpc>
                <a:spcPct val="90000"/>
              </a:lnSpc>
            </a:pPr>
            <a:r>
              <a:rPr lang="en-US" smtClean="0">
                <a:solidFill>
                  <a:schemeClr val="hlink"/>
                </a:solidFill>
              </a:rPr>
              <a:t>Inventory</a:t>
            </a:r>
            <a:r>
              <a:rPr lang="en-US" smtClean="0"/>
              <a:t> is tangible property that is held for resale or will be used in producing goods or services.</a:t>
            </a:r>
          </a:p>
          <a:p>
            <a:pPr>
              <a:lnSpc>
                <a:spcPct val="90000"/>
              </a:lnSpc>
            </a:pPr>
            <a:r>
              <a:rPr lang="en-US" smtClean="0"/>
              <a:t>Inventory is reported on the balance sheet as an </a:t>
            </a:r>
            <a:r>
              <a:rPr lang="en-US" smtClean="0">
                <a:solidFill>
                  <a:schemeClr val="hlink"/>
                </a:solidFill>
              </a:rPr>
              <a:t>asset</a:t>
            </a:r>
            <a:r>
              <a:rPr lang="en-US" smtClean="0"/>
              <a:t>.</a:t>
            </a:r>
          </a:p>
          <a:p>
            <a:pPr>
              <a:lnSpc>
                <a:spcPct val="90000"/>
              </a:lnSpc>
            </a:pPr>
            <a:r>
              <a:rPr lang="en-US" smtClean="0"/>
              <a:t>Types of inventory:</a:t>
            </a:r>
          </a:p>
          <a:p>
            <a:pPr lvl="1">
              <a:lnSpc>
                <a:spcPct val="90000"/>
              </a:lnSpc>
              <a:buFont typeface="Monotype Sorts" pitchFamily="2" charset="2"/>
              <a:buChar char=""/>
            </a:pPr>
            <a:r>
              <a:rPr lang="en-US" sz="2400" smtClean="0"/>
              <a:t>Merchandise inventory</a:t>
            </a:r>
          </a:p>
          <a:p>
            <a:pPr lvl="1">
              <a:lnSpc>
                <a:spcPct val="90000"/>
              </a:lnSpc>
              <a:buFont typeface="Monotype Sorts" pitchFamily="2" charset="2"/>
              <a:buChar char=""/>
            </a:pPr>
            <a:r>
              <a:rPr lang="en-US" sz="2400" smtClean="0"/>
              <a:t>Raw materials inventory</a:t>
            </a:r>
          </a:p>
          <a:p>
            <a:pPr lvl="1">
              <a:lnSpc>
                <a:spcPct val="90000"/>
              </a:lnSpc>
              <a:buFont typeface="Monotype Sorts" pitchFamily="2" charset="2"/>
              <a:buChar char=""/>
            </a:pPr>
            <a:r>
              <a:rPr lang="en-US" sz="2400" smtClean="0"/>
              <a:t>Work in process inventory</a:t>
            </a:r>
          </a:p>
          <a:p>
            <a:pPr lvl="1">
              <a:lnSpc>
                <a:spcPct val="90000"/>
              </a:lnSpc>
              <a:buFont typeface="Monotype Sorts" pitchFamily="2" charset="2"/>
              <a:buChar char=""/>
            </a:pPr>
            <a:r>
              <a:rPr lang="en-US" sz="2400" smtClean="0"/>
              <a:t>Finished goods inventory</a:t>
            </a:r>
          </a:p>
        </p:txBody>
      </p:sp>
      <p:sp>
        <p:nvSpPr>
          <p:cNvPr id="24583" name="Line 7"/>
          <p:cNvSpPr>
            <a:spLocks noChangeShapeType="1"/>
          </p:cNvSpPr>
          <p:nvPr/>
        </p:nvSpPr>
        <p:spPr bwMode="auto">
          <a:xfrm>
            <a:off x="5029200" y="5029200"/>
            <a:ext cx="990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4" name="Line 8"/>
          <p:cNvSpPr>
            <a:spLocks noChangeShapeType="1"/>
          </p:cNvSpPr>
          <p:nvPr/>
        </p:nvSpPr>
        <p:spPr bwMode="auto">
          <a:xfrm>
            <a:off x="6019800" y="5029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5" name="Line 9"/>
          <p:cNvSpPr>
            <a:spLocks noChangeShapeType="1"/>
          </p:cNvSpPr>
          <p:nvPr/>
        </p:nvSpPr>
        <p:spPr bwMode="auto">
          <a:xfrm flipH="1">
            <a:off x="5029200" y="6172200"/>
            <a:ext cx="990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6" name="Text Box 10"/>
          <p:cNvSpPr txBox="1">
            <a:spLocks noChangeArrowheads="1"/>
          </p:cNvSpPr>
          <p:nvPr/>
        </p:nvSpPr>
        <p:spPr bwMode="auto">
          <a:xfrm>
            <a:off x="6553200" y="54102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solidFill>
                  <a:srgbClr val="FF0000"/>
                </a:solidFill>
                <a:latin typeface="Arial" charset="0"/>
              </a:rPr>
              <a:t>manufacturer</a:t>
            </a:r>
          </a:p>
        </p:txBody>
      </p:sp>
      <p:sp>
        <p:nvSpPr>
          <p:cNvPr id="24588" name="Line 12"/>
          <p:cNvSpPr>
            <a:spLocks noChangeShapeType="1"/>
          </p:cNvSpPr>
          <p:nvPr/>
        </p:nvSpPr>
        <p:spPr bwMode="auto">
          <a:xfrm>
            <a:off x="6019800" y="56388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0" end="0"/>
                                            </p:txEl>
                                          </p:spTgt>
                                        </p:tgtEl>
                                        <p:attrNameLst>
                                          <p:attrName>ppt_c</p:attrName>
                                        </p:attrNameLst>
                                      </p:cBhvr>
                                      <p:to>
                                        <a:srgbClr val="00AE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 calcmode="lin" valueType="num">
                                      <p:cBhvr additive="base">
                                        <p:cTn id="13" dur="500" fill="hold"/>
                                        <p:tgtEl>
                                          <p:spTgt spid="24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1" end="1"/>
                                            </p:txEl>
                                          </p:spTgt>
                                        </p:tgtEl>
                                        <p:attrNameLst>
                                          <p:attrName>ppt_c</p:attrName>
                                        </p:attrNameLst>
                                      </p:cBhvr>
                                      <p:to>
                                        <a:srgbClr val="00AE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1">
                                            <p:txEl>
                                              <p:pRg st="2" end="2"/>
                                            </p:txEl>
                                          </p:spTgt>
                                        </p:tgtEl>
                                        <p:attrNameLst>
                                          <p:attrName>style.visibility</p:attrName>
                                        </p:attrNameLst>
                                      </p:cBhvr>
                                      <p:to>
                                        <p:strVal val="visible"/>
                                      </p:to>
                                    </p:set>
                                    <p:anim calcmode="lin" valueType="num">
                                      <p:cBhvr additive="base">
                                        <p:cTn id="19"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2" end="2"/>
                                            </p:txEl>
                                          </p:spTgt>
                                        </p:tgtEl>
                                        <p:attrNameLst>
                                          <p:attrName>ppt_c</p:attrName>
                                        </p:attrNameLst>
                                      </p:cBhvr>
                                      <p:to>
                                        <a:srgbClr val="00AE00"/>
                                      </p:to>
                                    </p:animClr>
                                  </p:subTnLst>
                                </p:cTn>
                              </p:par>
                              <p:par>
                                <p:cTn id="21" presetID="2" presetClass="entr" presetSubtype="8" fill="hold" grpId="0" nodeType="withEffect">
                                  <p:stCondLst>
                                    <p:cond delay="0"/>
                                  </p:stCondLst>
                                  <p:childTnLst>
                                    <p:set>
                                      <p:cBhvr>
                                        <p:cTn id="22" dur="1" fill="hold">
                                          <p:stCondLst>
                                            <p:cond delay="0"/>
                                          </p:stCondLst>
                                        </p:cTn>
                                        <p:tgtEl>
                                          <p:spTgt spid="24581">
                                            <p:txEl>
                                              <p:pRg st="3" end="3"/>
                                            </p:txEl>
                                          </p:spTgt>
                                        </p:tgtEl>
                                        <p:attrNameLst>
                                          <p:attrName>style.visibility</p:attrName>
                                        </p:attrNameLst>
                                      </p:cBhvr>
                                      <p:to>
                                        <p:strVal val="visible"/>
                                      </p:to>
                                    </p:set>
                                    <p:anim calcmode="lin" valueType="num">
                                      <p:cBhvr additive="base">
                                        <p:cTn id="23" dur="500" fill="hold"/>
                                        <p:tgtEl>
                                          <p:spTgt spid="2458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8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3" end="3"/>
                                            </p:txEl>
                                          </p:spTgt>
                                        </p:tgtEl>
                                        <p:attrNameLst>
                                          <p:attrName>ppt_c</p:attrName>
                                        </p:attrNameLst>
                                      </p:cBhvr>
                                      <p:to>
                                        <a:srgbClr val="00AE00"/>
                                      </p:to>
                                    </p:animClr>
                                  </p:subTnLst>
                                </p:cTn>
                              </p:par>
                              <p:par>
                                <p:cTn id="25" presetID="2" presetClass="entr" presetSubtype="8" fill="hold" grpId="0" nodeType="withEffect">
                                  <p:stCondLst>
                                    <p:cond delay="0"/>
                                  </p:stCondLst>
                                  <p:childTnLst>
                                    <p:set>
                                      <p:cBhvr>
                                        <p:cTn id="26" dur="1" fill="hold">
                                          <p:stCondLst>
                                            <p:cond delay="0"/>
                                          </p:stCondLst>
                                        </p:cTn>
                                        <p:tgtEl>
                                          <p:spTgt spid="24581">
                                            <p:txEl>
                                              <p:pRg st="4" end="4"/>
                                            </p:txEl>
                                          </p:spTgt>
                                        </p:tgtEl>
                                        <p:attrNameLst>
                                          <p:attrName>style.visibility</p:attrName>
                                        </p:attrNameLst>
                                      </p:cBhvr>
                                      <p:to>
                                        <p:strVal val="visible"/>
                                      </p:to>
                                    </p:set>
                                    <p:anim calcmode="lin" valueType="num">
                                      <p:cBhvr additive="base">
                                        <p:cTn id="27" dur="500" fill="hold"/>
                                        <p:tgtEl>
                                          <p:spTgt spid="2458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58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4" end="4"/>
                                            </p:txEl>
                                          </p:spTgt>
                                        </p:tgtEl>
                                        <p:attrNameLst>
                                          <p:attrName>ppt_c</p:attrName>
                                        </p:attrNameLst>
                                      </p:cBhvr>
                                      <p:to>
                                        <a:srgbClr val="00AE00"/>
                                      </p:to>
                                    </p:animClr>
                                  </p:subTnLst>
                                </p:cTn>
                              </p:par>
                              <p:par>
                                <p:cTn id="29" presetID="2" presetClass="entr" presetSubtype="8" fill="hold" grpId="0" nodeType="withEffect">
                                  <p:stCondLst>
                                    <p:cond delay="0"/>
                                  </p:stCondLst>
                                  <p:childTnLst>
                                    <p:set>
                                      <p:cBhvr>
                                        <p:cTn id="30" dur="1" fill="hold">
                                          <p:stCondLst>
                                            <p:cond delay="0"/>
                                          </p:stCondLst>
                                        </p:cTn>
                                        <p:tgtEl>
                                          <p:spTgt spid="24581">
                                            <p:txEl>
                                              <p:pRg st="5" end="5"/>
                                            </p:txEl>
                                          </p:spTgt>
                                        </p:tgtEl>
                                        <p:attrNameLst>
                                          <p:attrName>style.visibility</p:attrName>
                                        </p:attrNameLst>
                                      </p:cBhvr>
                                      <p:to>
                                        <p:strVal val="visible"/>
                                      </p:to>
                                    </p:set>
                                    <p:anim calcmode="lin" valueType="num">
                                      <p:cBhvr additive="base">
                                        <p:cTn id="31" dur="500" fill="hold"/>
                                        <p:tgtEl>
                                          <p:spTgt spid="2458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5" end="5"/>
                                            </p:txEl>
                                          </p:spTgt>
                                        </p:tgtEl>
                                        <p:attrNameLst>
                                          <p:attrName>ppt_c</p:attrName>
                                        </p:attrNameLst>
                                      </p:cBhvr>
                                      <p:to>
                                        <a:srgbClr val="00AE00"/>
                                      </p:to>
                                    </p:animClr>
                                  </p:subTnLst>
                                </p:cTn>
                              </p:par>
                              <p:par>
                                <p:cTn id="33" presetID="2" presetClass="entr" presetSubtype="8" fill="hold" grpId="0" nodeType="withEffect">
                                  <p:stCondLst>
                                    <p:cond delay="0"/>
                                  </p:stCondLst>
                                  <p:childTnLst>
                                    <p:set>
                                      <p:cBhvr>
                                        <p:cTn id="34" dur="1" fill="hold">
                                          <p:stCondLst>
                                            <p:cond delay="0"/>
                                          </p:stCondLst>
                                        </p:cTn>
                                        <p:tgtEl>
                                          <p:spTgt spid="24581">
                                            <p:txEl>
                                              <p:pRg st="6" end="6"/>
                                            </p:txEl>
                                          </p:spTgt>
                                        </p:tgtEl>
                                        <p:attrNameLst>
                                          <p:attrName>style.visibility</p:attrName>
                                        </p:attrNameLst>
                                      </p:cBhvr>
                                      <p:to>
                                        <p:strVal val="visible"/>
                                      </p:to>
                                    </p:set>
                                    <p:anim calcmode="lin" valueType="num">
                                      <p:cBhvr additive="base">
                                        <p:cTn id="35" dur="500" fill="hold"/>
                                        <p:tgtEl>
                                          <p:spTgt spid="2458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58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6" end="6"/>
                                            </p:txEl>
                                          </p:spTgt>
                                        </p:tgtEl>
                                        <p:attrNameLst>
                                          <p:attrName>ppt_c</p:attrName>
                                        </p:attrNameLst>
                                      </p:cBhvr>
                                      <p:to>
                                        <a:srgbClr val="00AE00"/>
                                      </p:to>
                                    </p:animClr>
                                  </p:sub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4583"/>
                                        </p:tgtEl>
                                        <p:attrNameLst>
                                          <p:attrName>style.visibility</p:attrName>
                                        </p:attrNameLst>
                                      </p:cBhvr>
                                      <p:to>
                                        <p:strVal val="visible"/>
                                      </p:to>
                                    </p:set>
                                    <p:anim calcmode="lin" valueType="num">
                                      <p:cBhvr additive="base">
                                        <p:cTn id="40" dur="500" fill="hold"/>
                                        <p:tgtEl>
                                          <p:spTgt spid="24583"/>
                                        </p:tgtEl>
                                        <p:attrNameLst>
                                          <p:attrName>ppt_x</p:attrName>
                                        </p:attrNameLst>
                                      </p:cBhvr>
                                      <p:tavLst>
                                        <p:tav tm="0">
                                          <p:val>
                                            <p:strVal val="0-#ppt_w/2"/>
                                          </p:val>
                                        </p:tav>
                                        <p:tav tm="100000">
                                          <p:val>
                                            <p:strVal val="#ppt_x"/>
                                          </p:val>
                                        </p:tav>
                                      </p:tavLst>
                                    </p:anim>
                                    <p:anim calcmode="lin" valueType="num">
                                      <p:cBhvr additive="base">
                                        <p:cTn id="41" dur="500" fill="hold"/>
                                        <p:tgtEl>
                                          <p:spTgt spid="24583"/>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24584"/>
                                        </p:tgtEl>
                                        <p:attrNameLst>
                                          <p:attrName>style.visibility</p:attrName>
                                        </p:attrNameLst>
                                      </p:cBhvr>
                                      <p:to>
                                        <p:strVal val="visible"/>
                                      </p:to>
                                    </p:set>
                                    <p:anim calcmode="lin" valueType="num">
                                      <p:cBhvr additive="base">
                                        <p:cTn id="45" dur="500" fill="hold"/>
                                        <p:tgtEl>
                                          <p:spTgt spid="24584"/>
                                        </p:tgtEl>
                                        <p:attrNameLst>
                                          <p:attrName>ppt_x</p:attrName>
                                        </p:attrNameLst>
                                      </p:cBhvr>
                                      <p:tavLst>
                                        <p:tav tm="0">
                                          <p:val>
                                            <p:strVal val="0-#ppt_w/2"/>
                                          </p:val>
                                        </p:tav>
                                        <p:tav tm="100000">
                                          <p:val>
                                            <p:strVal val="#ppt_x"/>
                                          </p:val>
                                        </p:tav>
                                      </p:tavLst>
                                    </p:anim>
                                    <p:anim calcmode="lin" valueType="num">
                                      <p:cBhvr additive="base">
                                        <p:cTn id="46" dur="500" fill="hold"/>
                                        <p:tgtEl>
                                          <p:spTgt spid="2458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24585"/>
                                        </p:tgtEl>
                                        <p:attrNameLst>
                                          <p:attrName>style.visibility</p:attrName>
                                        </p:attrNameLst>
                                      </p:cBhvr>
                                      <p:to>
                                        <p:strVal val="visible"/>
                                      </p:to>
                                    </p:set>
                                    <p:anim calcmode="lin" valueType="num">
                                      <p:cBhvr additive="base">
                                        <p:cTn id="50" dur="500" fill="hold"/>
                                        <p:tgtEl>
                                          <p:spTgt spid="24585"/>
                                        </p:tgtEl>
                                        <p:attrNameLst>
                                          <p:attrName>ppt_x</p:attrName>
                                        </p:attrNameLst>
                                      </p:cBhvr>
                                      <p:tavLst>
                                        <p:tav tm="0">
                                          <p:val>
                                            <p:strVal val="0-#ppt_w/2"/>
                                          </p:val>
                                        </p:tav>
                                        <p:tav tm="100000">
                                          <p:val>
                                            <p:strVal val="#ppt_x"/>
                                          </p:val>
                                        </p:tav>
                                      </p:tavLst>
                                    </p:anim>
                                    <p:anim calcmode="lin" valueType="num">
                                      <p:cBhvr additive="base">
                                        <p:cTn id="51" dur="500" fill="hold"/>
                                        <p:tgtEl>
                                          <p:spTgt spid="2458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24588"/>
                                        </p:tgtEl>
                                        <p:attrNameLst>
                                          <p:attrName>style.visibility</p:attrName>
                                        </p:attrNameLst>
                                      </p:cBhvr>
                                      <p:to>
                                        <p:strVal val="visible"/>
                                      </p:to>
                                    </p:set>
                                    <p:anim calcmode="lin" valueType="num">
                                      <p:cBhvr additive="base">
                                        <p:cTn id="55" dur="500" fill="hold"/>
                                        <p:tgtEl>
                                          <p:spTgt spid="24588"/>
                                        </p:tgtEl>
                                        <p:attrNameLst>
                                          <p:attrName>ppt_x</p:attrName>
                                        </p:attrNameLst>
                                      </p:cBhvr>
                                      <p:tavLst>
                                        <p:tav tm="0">
                                          <p:val>
                                            <p:strVal val="0-#ppt_w/2"/>
                                          </p:val>
                                        </p:tav>
                                        <p:tav tm="100000">
                                          <p:val>
                                            <p:strVal val="#ppt_x"/>
                                          </p:val>
                                        </p:tav>
                                      </p:tavLst>
                                    </p:anim>
                                    <p:anim calcmode="lin" valueType="num">
                                      <p:cBhvr additive="base">
                                        <p:cTn id="56" dur="500" fill="hold"/>
                                        <p:tgtEl>
                                          <p:spTgt spid="24588"/>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24586"/>
                                        </p:tgtEl>
                                        <p:attrNameLst>
                                          <p:attrName>style.visibility</p:attrName>
                                        </p:attrNameLst>
                                      </p:cBhvr>
                                      <p:to>
                                        <p:strVal val="visible"/>
                                      </p:to>
                                    </p:set>
                                    <p:anim calcmode="lin" valueType="num">
                                      <p:cBhvr additive="base">
                                        <p:cTn id="60" dur="500" fill="hold"/>
                                        <p:tgtEl>
                                          <p:spTgt spid="24586"/>
                                        </p:tgtEl>
                                        <p:attrNameLst>
                                          <p:attrName>ppt_x</p:attrName>
                                        </p:attrNameLst>
                                      </p:cBhvr>
                                      <p:tavLst>
                                        <p:tav tm="0">
                                          <p:val>
                                            <p:strVal val="0-#ppt_w/2"/>
                                          </p:val>
                                        </p:tav>
                                        <p:tav tm="100000">
                                          <p:val>
                                            <p:strVal val="#ppt_x"/>
                                          </p:val>
                                        </p:tav>
                                      </p:tavLst>
                                    </p:anim>
                                    <p:anim calcmode="lin" valueType="num">
                                      <p:cBhvr additive="base">
                                        <p:cTn id="61"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P spid="24583" grpId="0" animBg="1"/>
      <p:bldP spid="24584" grpId="0" animBg="1"/>
      <p:bldP spid="24585" grpId="0" animBg="1"/>
      <p:bldP spid="24586" grpId="0" autoUpdateAnimBg="0"/>
      <p:bldP spid="245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Pays for FOB?</a:t>
            </a:r>
            <a:endParaRPr lang="en-US" dirty="0"/>
          </a:p>
        </p:txBody>
      </p:sp>
      <p:sp>
        <p:nvSpPr>
          <p:cNvPr id="4" name="Slide Number Placeholder 3"/>
          <p:cNvSpPr>
            <a:spLocks noGrp="1"/>
          </p:cNvSpPr>
          <p:nvPr>
            <p:ph type="sldNum" sz="quarter" idx="10"/>
          </p:nvPr>
        </p:nvSpPr>
        <p:spPr/>
        <p:txBody>
          <a:bodyPr/>
          <a:lstStyle/>
          <a:p>
            <a:pPr>
              <a:defRPr/>
            </a:pPr>
            <a:r>
              <a:rPr lang="en-US" smtClean="0"/>
              <a:t>5- </a:t>
            </a:r>
            <a:fld id="{4092AB02-E960-4223-8428-37FE2FA66F07}" type="slidenum">
              <a:rPr lang="en-US" smtClean="0"/>
              <a:pPr>
                <a:defRPr/>
              </a:pPr>
              <a:t>20</a:t>
            </a:fld>
            <a:endParaRPr lang="en-US" sz="1400" b="0">
              <a:solidFill>
                <a:schemeClr val="tx1"/>
              </a:solidFill>
              <a:latin typeface="Times New Roman" pitchFamily="18" charset="0"/>
            </a:endParaRPr>
          </a:p>
        </p:txBody>
      </p:sp>
      <p:sp>
        <p:nvSpPr>
          <p:cNvPr id="5" name="Oval 4"/>
          <p:cNvSpPr/>
          <p:nvPr/>
        </p:nvSpPr>
        <p:spPr bwMode="auto">
          <a:xfrm>
            <a:off x="3810000" y="3048000"/>
            <a:ext cx="1981200" cy="1752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Business</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228600" y="1676400"/>
            <a:ext cx="1905000" cy="11430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Supplier</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6858000" y="5029200"/>
            <a:ext cx="2133600" cy="1371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Customer</a:t>
            </a: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15" name="Straight Connector 14"/>
          <p:cNvCxnSpPr/>
          <p:nvPr/>
        </p:nvCxnSpPr>
        <p:spPr bwMode="auto">
          <a:xfrm flipV="1">
            <a:off x="1524000" y="2057400"/>
            <a:ext cx="914400" cy="1143000"/>
          </a:xfrm>
          <a:prstGeom prst="line">
            <a:avLst/>
          </a:prstGeom>
          <a:solidFill>
            <a:schemeClr val="accent1"/>
          </a:solidFill>
          <a:ln w="50800" cap="flat" cmpd="sng" algn="ctr">
            <a:solidFill>
              <a:srgbClr val="00279F"/>
            </a:solidFill>
            <a:prstDash val="solid"/>
            <a:round/>
            <a:headEnd type="none" w="med" len="med"/>
            <a:tailEnd type="none" w="med" len="med"/>
          </a:ln>
          <a:effectLst/>
        </p:spPr>
      </p:cxnSp>
      <p:sp>
        <p:nvSpPr>
          <p:cNvPr id="17" name="Line Callout 1 (Border and Accent Bar) 16"/>
          <p:cNvSpPr/>
          <p:nvPr/>
        </p:nvSpPr>
        <p:spPr bwMode="auto">
          <a:xfrm>
            <a:off x="2971800" y="1371600"/>
            <a:ext cx="1905000" cy="381000"/>
          </a:xfrm>
          <a:prstGeom prst="accentBorderCallout1">
            <a:avLst>
              <a:gd name="adj1" fmla="val 18750"/>
              <a:gd name="adj2" fmla="val -8333"/>
              <a:gd name="adj3" fmla="val 180000"/>
              <a:gd name="adj4" fmla="val -26555"/>
            </a:avLst>
          </a:prstGeom>
          <a:solidFill>
            <a:schemeClr val="accent1"/>
          </a:solidFill>
          <a:ln w="12700" cap="flat" cmpd="sng" algn="ctr">
            <a:solidFill>
              <a:srgbClr val="0027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79F"/>
                </a:solidFill>
                <a:effectLst/>
                <a:latin typeface="Times New Roman" pitchFamily="18" charset="0"/>
              </a:rPr>
              <a:t>Shipping Point</a:t>
            </a:r>
            <a:endParaRPr kumimoji="0" lang="en-US" sz="2000" b="1" i="0" u="none" strike="noStrike" cap="none" normalizeH="0" baseline="0" dirty="0" smtClean="0">
              <a:ln>
                <a:noFill/>
              </a:ln>
              <a:solidFill>
                <a:srgbClr val="00279F"/>
              </a:solidFill>
              <a:effectLst/>
              <a:latin typeface="Times New Roman" pitchFamily="18" charset="0"/>
            </a:endParaRPr>
          </a:p>
        </p:txBody>
      </p:sp>
      <p:cxnSp>
        <p:nvCxnSpPr>
          <p:cNvPr id="19" name="Straight Connector 18"/>
          <p:cNvCxnSpPr/>
          <p:nvPr/>
        </p:nvCxnSpPr>
        <p:spPr bwMode="auto">
          <a:xfrm flipV="1">
            <a:off x="4914900" y="4114800"/>
            <a:ext cx="990600" cy="1066800"/>
          </a:xfrm>
          <a:prstGeom prst="line">
            <a:avLst/>
          </a:prstGeom>
          <a:solidFill>
            <a:schemeClr val="accent1"/>
          </a:solidFill>
          <a:ln w="50800" cap="flat" cmpd="sng" algn="ctr">
            <a:solidFill>
              <a:srgbClr val="00279F"/>
            </a:solidFill>
            <a:prstDash val="solid"/>
            <a:round/>
            <a:headEnd type="none" w="med" len="med"/>
            <a:tailEnd type="none" w="med" len="med"/>
          </a:ln>
          <a:effectLst/>
        </p:spPr>
      </p:cxnSp>
      <p:sp>
        <p:nvSpPr>
          <p:cNvPr id="20" name="Line Callout 1 (Border and Accent Bar) 19"/>
          <p:cNvSpPr/>
          <p:nvPr/>
        </p:nvSpPr>
        <p:spPr bwMode="auto">
          <a:xfrm>
            <a:off x="6477000" y="3429000"/>
            <a:ext cx="2057400" cy="457200"/>
          </a:xfrm>
          <a:prstGeom prst="accentBorderCallout1">
            <a:avLst>
              <a:gd name="adj1" fmla="val 18750"/>
              <a:gd name="adj2" fmla="val -8333"/>
              <a:gd name="adj3" fmla="val 149999"/>
              <a:gd name="adj4" fmla="val -27592"/>
            </a:avLst>
          </a:prstGeom>
          <a:solidFill>
            <a:schemeClr val="accent1"/>
          </a:solidFill>
          <a:ln w="12700" cap="flat" cmpd="sng" algn="ctr">
            <a:solidFill>
              <a:srgbClr val="0027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79F"/>
                </a:solidFill>
                <a:effectLst/>
                <a:latin typeface="Times New Roman" pitchFamily="18" charset="0"/>
              </a:rPr>
              <a:t>Shipping Point</a:t>
            </a:r>
            <a:endParaRPr kumimoji="0" lang="en-US" sz="1800" b="1" i="0" u="none" strike="noStrike" cap="none" normalizeH="0" baseline="0" dirty="0" smtClean="0">
              <a:ln>
                <a:noFill/>
              </a:ln>
              <a:solidFill>
                <a:srgbClr val="00279F"/>
              </a:solidFill>
              <a:effectLst/>
              <a:latin typeface="Times New Roman" pitchFamily="18" charset="0"/>
            </a:endParaRPr>
          </a:p>
        </p:txBody>
      </p:sp>
      <p:sp>
        <p:nvSpPr>
          <p:cNvPr id="21" name="Line Callout 1 (Border and Accent Bar) 20"/>
          <p:cNvSpPr/>
          <p:nvPr/>
        </p:nvSpPr>
        <p:spPr bwMode="auto">
          <a:xfrm>
            <a:off x="4800600" y="2209800"/>
            <a:ext cx="1828800" cy="533400"/>
          </a:xfrm>
          <a:prstGeom prst="accentBorderCallout1">
            <a:avLst>
              <a:gd name="adj1" fmla="val 18750"/>
              <a:gd name="adj2" fmla="val -8333"/>
              <a:gd name="adj3" fmla="val 153809"/>
              <a:gd name="adj4" fmla="val -25555"/>
            </a:avLst>
          </a:prstGeom>
          <a:solidFill>
            <a:schemeClr val="accent1"/>
          </a:solidFill>
          <a:ln w="127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CC33"/>
                </a:solidFill>
                <a:effectLst/>
                <a:latin typeface="Times New Roman" pitchFamily="18" charset="0"/>
              </a:rPr>
              <a:t>Destination</a:t>
            </a:r>
            <a:endParaRPr kumimoji="0" lang="en-US" sz="2400" b="1" i="0" u="none" strike="noStrike" cap="none" normalizeH="0" baseline="0" dirty="0" smtClean="0">
              <a:ln>
                <a:noFill/>
              </a:ln>
              <a:solidFill>
                <a:srgbClr val="33CC33"/>
              </a:solidFill>
              <a:effectLst/>
              <a:latin typeface="Times New Roman" pitchFamily="18" charset="0"/>
            </a:endParaRPr>
          </a:p>
        </p:txBody>
      </p:sp>
      <p:cxnSp>
        <p:nvCxnSpPr>
          <p:cNvPr id="22" name="Straight Connector 21"/>
          <p:cNvCxnSpPr/>
          <p:nvPr/>
        </p:nvCxnSpPr>
        <p:spPr bwMode="auto">
          <a:xfrm flipV="1">
            <a:off x="3352800" y="3048000"/>
            <a:ext cx="990600" cy="1066800"/>
          </a:xfrm>
          <a:prstGeom prst="line">
            <a:avLst/>
          </a:prstGeom>
          <a:solidFill>
            <a:schemeClr val="accent1"/>
          </a:solidFill>
          <a:ln w="50800" cap="flat" cmpd="sng" algn="ctr">
            <a:solidFill>
              <a:srgbClr val="33CC33"/>
            </a:solidFill>
            <a:prstDash val="solid"/>
            <a:round/>
            <a:headEnd type="none" w="med" len="med"/>
            <a:tailEnd type="none" w="med" len="med"/>
          </a:ln>
          <a:effectLst/>
        </p:spPr>
      </p:cxnSp>
      <p:cxnSp>
        <p:nvCxnSpPr>
          <p:cNvPr id="23" name="Straight Connector 22"/>
          <p:cNvCxnSpPr/>
          <p:nvPr/>
        </p:nvCxnSpPr>
        <p:spPr bwMode="auto">
          <a:xfrm flipV="1">
            <a:off x="6400800" y="4953000"/>
            <a:ext cx="990600" cy="1066800"/>
          </a:xfrm>
          <a:prstGeom prst="line">
            <a:avLst/>
          </a:prstGeom>
          <a:solidFill>
            <a:schemeClr val="accent1"/>
          </a:solidFill>
          <a:ln w="50800" cap="flat" cmpd="sng" algn="ctr">
            <a:solidFill>
              <a:srgbClr val="33CC33"/>
            </a:solidFill>
            <a:prstDash val="solid"/>
            <a:round/>
            <a:headEnd type="none" w="med" len="med"/>
            <a:tailEnd type="none" w="med" len="med"/>
          </a:ln>
          <a:effectLst/>
        </p:spPr>
      </p:cxnSp>
      <p:sp>
        <p:nvSpPr>
          <p:cNvPr id="24" name="Line Callout 1 (Border and Accent Bar) 23"/>
          <p:cNvSpPr/>
          <p:nvPr/>
        </p:nvSpPr>
        <p:spPr bwMode="auto">
          <a:xfrm>
            <a:off x="7543800" y="4267200"/>
            <a:ext cx="1600200" cy="533400"/>
          </a:xfrm>
          <a:prstGeom prst="accentBorderCallout1">
            <a:avLst>
              <a:gd name="adj1" fmla="val 18750"/>
              <a:gd name="adj2" fmla="val -8333"/>
              <a:gd name="adj3" fmla="val 114583"/>
              <a:gd name="adj4" fmla="val -9888"/>
            </a:avLst>
          </a:prstGeom>
          <a:solidFill>
            <a:schemeClr val="accent1"/>
          </a:solidFill>
          <a:ln w="127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CC33"/>
                </a:solidFill>
                <a:effectLst/>
                <a:latin typeface="Times New Roman" pitchFamily="18" charset="0"/>
              </a:rPr>
              <a:t>Destination</a:t>
            </a:r>
            <a:endParaRPr kumimoji="0" lang="en-US" sz="1800" b="1" i="0" u="none" strike="noStrike" cap="none" normalizeH="0" baseline="0" dirty="0" smtClean="0">
              <a:ln>
                <a:noFill/>
              </a:ln>
              <a:solidFill>
                <a:srgbClr val="33CC33"/>
              </a:solidFill>
              <a:effectLst/>
              <a:latin typeface="Times New Roman" pitchFamily="18" charset="0"/>
            </a:endParaRPr>
          </a:p>
        </p:txBody>
      </p:sp>
      <p:sp>
        <p:nvSpPr>
          <p:cNvPr id="25" name="Right Arrow 24"/>
          <p:cNvSpPr/>
          <p:nvPr/>
        </p:nvSpPr>
        <p:spPr bwMode="auto">
          <a:xfrm rot="1729773">
            <a:off x="1512706" y="3110999"/>
            <a:ext cx="2043064" cy="993928"/>
          </a:xfrm>
          <a:prstGeom prst="rightArrow">
            <a:avLst/>
          </a:prstGeom>
          <a:solidFill>
            <a:schemeClr val="bg1"/>
          </a:solidFill>
          <a:ln w="12700" cap="flat" cmpd="sng" algn="ctr">
            <a:solidFill>
              <a:srgbClr val="0027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279F"/>
                </a:solidFill>
              </a:rPr>
              <a:t>Shipping Pt – Business pays</a:t>
            </a:r>
            <a:endParaRPr kumimoji="0" lang="en-US" sz="1400" b="0" i="0" u="none" strike="noStrike" cap="none" normalizeH="0" baseline="0" dirty="0" smtClean="0">
              <a:ln>
                <a:noFill/>
              </a:ln>
              <a:solidFill>
                <a:srgbClr val="00279F"/>
              </a:solidFill>
              <a:effectLst/>
              <a:latin typeface="Times New Roman" pitchFamily="18" charset="0"/>
            </a:endParaRPr>
          </a:p>
        </p:txBody>
      </p:sp>
      <p:sp>
        <p:nvSpPr>
          <p:cNvPr id="26" name="Right Arrow 25"/>
          <p:cNvSpPr/>
          <p:nvPr/>
        </p:nvSpPr>
        <p:spPr bwMode="auto">
          <a:xfrm rot="2175045">
            <a:off x="4962440" y="4887396"/>
            <a:ext cx="1684114" cy="1098661"/>
          </a:xfrm>
          <a:prstGeom prst="rightArrow">
            <a:avLst/>
          </a:prstGeom>
          <a:solidFill>
            <a:schemeClr val="bg1"/>
          </a:solidFill>
          <a:ln w="12700" cap="flat" cmpd="sng" algn="ctr">
            <a:solidFill>
              <a:srgbClr val="0027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00279F"/>
                </a:solidFill>
              </a:rPr>
              <a:t>Shipping Pt – </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00279F"/>
                </a:solidFill>
              </a:rPr>
              <a:t>Customer pays</a:t>
            </a:r>
            <a:endParaRPr kumimoji="0" lang="en-US" sz="1600" b="0" i="0" u="none" strike="noStrike" cap="none" normalizeH="0" baseline="0" dirty="0" smtClean="0">
              <a:ln>
                <a:noFill/>
              </a:ln>
              <a:solidFill>
                <a:srgbClr val="00279F"/>
              </a:solidFill>
              <a:effectLst/>
              <a:latin typeface="Times New Roman" pitchFamily="18" charset="0"/>
            </a:endParaRPr>
          </a:p>
        </p:txBody>
      </p:sp>
      <p:sp>
        <p:nvSpPr>
          <p:cNvPr id="27" name="Right Arrow 26"/>
          <p:cNvSpPr/>
          <p:nvPr/>
        </p:nvSpPr>
        <p:spPr bwMode="auto">
          <a:xfrm rot="2310400">
            <a:off x="5674882" y="4175454"/>
            <a:ext cx="1577928" cy="1156596"/>
          </a:xfrm>
          <a:prstGeom prst="rightArrow">
            <a:avLst/>
          </a:prstGeom>
          <a:solidFill>
            <a:schemeClr val="bg1"/>
          </a:solidFill>
          <a:ln w="127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33CC33"/>
                </a:solidFill>
              </a:rPr>
              <a:t>Destination –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33CC33"/>
                </a:solidFill>
              </a:rPr>
              <a:t>Business pays</a:t>
            </a:r>
            <a:endParaRPr kumimoji="0" lang="en-US" sz="1400" b="0" i="0" u="none" strike="noStrike" cap="none" normalizeH="0" baseline="0" dirty="0" smtClean="0">
              <a:ln>
                <a:noFill/>
              </a:ln>
              <a:solidFill>
                <a:srgbClr val="33CC33"/>
              </a:solidFill>
              <a:effectLst/>
              <a:latin typeface="Times New Roman" pitchFamily="18" charset="0"/>
            </a:endParaRPr>
          </a:p>
        </p:txBody>
      </p:sp>
      <p:sp>
        <p:nvSpPr>
          <p:cNvPr id="28" name="Right Arrow 27"/>
          <p:cNvSpPr/>
          <p:nvPr/>
        </p:nvSpPr>
        <p:spPr bwMode="auto">
          <a:xfrm rot="1868123">
            <a:off x="2209441" y="2225197"/>
            <a:ext cx="2099573" cy="974748"/>
          </a:xfrm>
          <a:prstGeom prst="rightArrow">
            <a:avLst/>
          </a:prstGeom>
          <a:solidFill>
            <a:schemeClr val="bg1"/>
          </a:solidFill>
          <a:ln w="127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33CC33"/>
                </a:solidFill>
              </a:rPr>
              <a:t>Destination –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33CC33"/>
                </a:solidFill>
              </a:rPr>
              <a:t>Supplier pays</a:t>
            </a:r>
            <a:endParaRPr kumimoji="0" lang="en-US" sz="1400" b="0" i="0" u="none" strike="noStrike" cap="none" normalizeH="0" baseline="0" dirty="0" smtClean="0">
              <a:ln>
                <a:noFill/>
              </a:ln>
              <a:solidFill>
                <a:srgbClr val="33CC33"/>
              </a:solidFill>
              <a:effectLst/>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B2E5327F-DAE7-4FFD-983F-EF0620DF4BDB}" type="slidenum">
              <a:rPr lang="en-US"/>
              <a:pPr>
                <a:defRPr/>
              </a:pPr>
              <a:t>21</a:t>
            </a:fld>
            <a:endParaRPr lang="en-US" sz="1400" b="0">
              <a:solidFill>
                <a:schemeClr val="tx1"/>
              </a:solidFill>
              <a:latin typeface="Times New Roman" pitchFamily="18" charset="0"/>
            </a:endParaRPr>
          </a:p>
        </p:txBody>
      </p:sp>
      <p:sp>
        <p:nvSpPr>
          <p:cNvPr id="614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14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46468" name="Rectangle 4"/>
          <p:cNvSpPr>
            <a:spLocks noGrp="1" noChangeArrowheads="1"/>
          </p:cNvSpPr>
          <p:nvPr>
            <p:ph type="title"/>
          </p:nvPr>
        </p:nvSpPr>
        <p:spPr>
          <a:xfrm>
            <a:off x="533400" y="685800"/>
            <a:ext cx="7924800" cy="1143000"/>
          </a:xfrm>
          <a:ln w="38100" cap="flat" cmpd="dbl">
            <a:solidFill>
              <a:schemeClr val="accent2"/>
            </a:solidFill>
          </a:ln>
        </p:spPr>
        <p:txBody>
          <a:bodyPr anchor="b"/>
          <a:lstStyle/>
          <a:p>
            <a:pPr marL="838200" indent="-838200" algn="l">
              <a:buFontTx/>
              <a:buAutoNum type="arabicPeriod"/>
              <a:defRPr/>
            </a:pPr>
            <a:r>
              <a:rPr lang="en-US" sz="3200" smtClean="0">
                <a:solidFill>
                  <a:schemeClr val="hlink"/>
                </a:solidFill>
              </a:rPr>
              <a:t>Purchased 1000 units for $4 each on account.	(Terms: 2/10, n/30)</a:t>
            </a:r>
          </a:p>
        </p:txBody>
      </p:sp>
      <p:graphicFrame>
        <p:nvGraphicFramePr>
          <p:cNvPr id="446469" name="Object 5"/>
          <p:cNvGraphicFramePr>
            <a:graphicFrameLocks noChangeAspect="1"/>
          </p:cNvGraphicFramePr>
          <p:nvPr/>
        </p:nvGraphicFramePr>
        <p:xfrm>
          <a:off x="0" y="3124200"/>
          <a:ext cx="8742363" cy="1905000"/>
        </p:xfrm>
        <a:graphic>
          <a:graphicData uri="http://schemas.openxmlformats.org/presentationml/2006/ole">
            <p:oleObj spid="_x0000_s6155" name="Worksheet" r:id="rId4" imgW="6910200" imgH="970560" progId="Excel.Sheet.8">
              <p:embed/>
            </p:oleObj>
          </a:graphicData>
        </a:graphic>
      </p:graphicFrame>
      <p:sp>
        <p:nvSpPr>
          <p:cNvPr id="6151" name="Oval 6"/>
          <p:cNvSpPr>
            <a:spLocks noChangeArrowheads="1"/>
          </p:cNvSpPr>
          <p:nvPr/>
        </p:nvSpPr>
        <p:spPr bwMode="auto">
          <a:xfrm>
            <a:off x="2743200" y="2057400"/>
            <a:ext cx="3200400" cy="914400"/>
          </a:xfrm>
          <a:prstGeom prst="ellipse">
            <a:avLst/>
          </a:prstGeom>
          <a:solidFill>
            <a:schemeClr val="folHlink"/>
          </a:solidFill>
          <a:ln w="12700">
            <a:solidFill>
              <a:schemeClr val="tx1"/>
            </a:solidFill>
            <a:round/>
            <a:headEnd/>
            <a:tailEnd/>
          </a:ln>
        </p:spPr>
        <p:txBody>
          <a:bodyPr wrap="none" anchor="ctr"/>
          <a:lstStyle/>
          <a:p>
            <a:pPr algn="ctr"/>
            <a:r>
              <a:rPr lang="en-US" b="1"/>
              <a:t>Asset Source </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6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4BF4A31E-7DBB-447D-8449-B3EAFF6DE8EF}" type="slidenum">
              <a:rPr lang="en-US"/>
              <a:pPr>
                <a:defRPr/>
              </a:pPr>
              <a:t>22</a:t>
            </a:fld>
            <a:endParaRPr lang="en-US" sz="1400" b="0">
              <a:solidFill>
                <a:schemeClr val="tx1"/>
              </a:solidFill>
              <a:latin typeface="Times New Roman" pitchFamily="18" charset="0"/>
            </a:endParaRPr>
          </a:p>
        </p:txBody>
      </p:sp>
      <p:sp>
        <p:nvSpPr>
          <p:cNvPr id="71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17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48516" name="Rectangle 4"/>
          <p:cNvSpPr>
            <a:spLocks noGrp="1" noChangeArrowheads="1"/>
          </p:cNvSpPr>
          <p:nvPr>
            <p:ph type="title"/>
          </p:nvPr>
        </p:nvSpPr>
        <p:spPr>
          <a:xfrm>
            <a:off x="1143000" y="304800"/>
            <a:ext cx="6858000" cy="609600"/>
          </a:xfrm>
          <a:ln w="38100" cap="flat" cmpd="dbl">
            <a:solidFill>
              <a:schemeClr val="accent2"/>
            </a:solidFill>
          </a:ln>
        </p:spPr>
        <p:txBody>
          <a:bodyPr anchor="b"/>
          <a:lstStyle/>
          <a:p>
            <a:pPr algn="l">
              <a:defRPr/>
            </a:pPr>
            <a:r>
              <a:rPr lang="en-US" sz="3200" smtClean="0">
                <a:solidFill>
                  <a:srgbClr val="FF0000"/>
                </a:solidFill>
              </a:rPr>
              <a:t>1. Journalize &amp; Post the purchase.</a:t>
            </a:r>
            <a:r>
              <a:rPr lang="en-US" sz="2800" smtClean="0">
                <a:solidFill>
                  <a:srgbClr val="FF0000"/>
                </a:solidFill>
              </a:rPr>
              <a:t>  </a:t>
            </a:r>
            <a:endParaRPr lang="en-US" sz="2800" smtClean="0">
              <a:solidFill>
                <a:srgbClr val="1204C6"/>
              </a:solidFill>
            </a:endParaRPr>
          </a:p>
        </p:txBody>
      </p:sp>
      <p:graphicFrame>
        <p:nvGraphicFramePr>
          <p:cNvPr id="7170" name="Object 5"/>
          <p:cNvGraphicFramePr>
            <a:graphicFrameLocks noChangeAspect="1"/>
          </p:cNvGraphicFramePr>
          <p:nvPr/>
        </p:nvGraphicFramePr>
        <p:xfrm>
          <a:off x="228600" y="1066800"/>
          <a:ext cx="8743950" cy="1600200"/>
        </p:xfrm>
        <a:graphic>
          <a:graphicData uri="http://schemas.openxmlformats.org/presentationml/2006/ole">
            <p:oleObj spid="_x0000_s7185" name="Worksheet" r:id="rId4" imgW="6549480" imgH="980280" progId="Excel.Sheet.8">
              <p:embed/>
            </p:oleObj>
          </a:graphicData>
        </a:graphic>
      </p:graphicFrame>
      <p:graphicFrame>
        <p:nvGraphicFramePr>
          <p:cNvPr id="448518" name="Object 6"/>
          <p:cNvGraphicFramePr>
            <a:graphicFrameLocks noChangeAspect="1"/>
          </p:cNvGraphicFramePr>
          <p:nvPr/>
        </p:nvGraphicFramePr>
        <p:xfrm>
          <a:off x="228600" y="2819400"/>
          <a:ext cx="8763000" cy="3657600"/>
        </p:xfrm>
        <a:graphic>
          <a:graphicData uri="http://schemas.openxmlformats.org/presentationml/2006/ole">
            <p:oleObj spid="_x0000_s7186" name="Worksheet" r:id="rId5" imgW="9947880" imgH="4881600" progId="Excel.Sheet.8">
              <p:embed/>
            </p:oleObj>
          </a:graphicData>
        </a:graphic>
      </p:graphicFrame>
      <p:sp>
        <p:nvSpPr>
          <p:cNvPr id="448519" name="Line 7"/>
          <p:cNvSpPr>
            <a:spLocks noChangeShapeType="1"/>
          </p:cNvSpPr>
          <p:nvPr/>
        </p:nvSpPr>
        <p:spPr bwMode="auto">
          <a:xfrm flipH="1">
            <a:off x="1295400" y="3352800"/>
            <a:ext cx="3657600" cy="2362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8520" name="Line 8"/>
          <p:cNvSpPr>
            <a:spLocks noChangeShapeType="1"/>
          </p:cNvSpPr>
          <p:nvPr/>
        </p:nvSpPr>
        <p:spPr bwMode="auto">
          <a:xfrm flipH="1">
            <a:off x="5486400" y="3733800"/>
            <a:ext cx="11430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8521" name="Line 9"/>
          <p:cNvSpPr>
            <a:spLocks noChangeShapeType="1"/>
          </p:cNvSpPr>
          <p:nvPr/>
        </p:nvSpPr>
        <p:spPr bwMode="auto">
          <a:xfrm>
            <a:off x="4953000" y="3352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48518"/>
                                        </p:tgtEl>
                                        <p:attrNameLst>
                                          <p:attrName>style.visibility</p:attrName>
                                        </p:attrNameLst>
                                      </p:cBhvr>
                                      <p:to>
                                        <p:strVal val="visible"/>
                                      </p:to>
                                    </p:set>
                                    <p:anim calcmode="lin" valueType="num">
                                      <p:cBhvr additive="base">
                                        <p:cTn id="7" dur="500" fill="hold"/>
                                        <p:tgtEl>
                                          <p:spTgt spid="448518"/>
                                        </p:tgtEl>
                                        <p:attrNameLst>
                                          <p:attrName>ppt_x</p:attrName>
                                        </p:attrNameLst>
                                      </p:cBhvr>
                                      <p:tavLst>
                                        <p:tav tm="0">
                                          <p:val>
                                            <p:strVal val="#ppt_x"/>
                                          </p:val>
                                        </p:tav>
                                        <p:tav tm="100000">
                                          <p:val>
                                            <p:strVal val="#ppt_x"/>
                                          </p:val>
                                        </p:tav>
                                      </p:tavLst>
                                    </p:anim>
                                    <p:anim calcmode="lin" valueType="num">
                                      <p:cBhvr additive="base">
                                        <p:cTn id="8" dur="500" fill="hold"/>
                                        <p:tgtEl>
                                          <p:spTgt spid="4485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48521"/>
                                        </p:tgtEl>
                                        <p:attrNameLst>
                                          <p:attrName>style.visibility</p:attrName>
                                        </p:attrNameLst>
                                      </p:cBhvr>
                                      <p:to>
                                        <p:strVal val="visible"/>
                                      </p:to>
                                    </p:set>
                                    <p:animEffect transition="in" filter="wipe(right)">
                                      <p:cBhvr>
                                        <p:cTn id="13" dur="500"/>
                                        <p:tgtEl>
                                          <p:spTgt spid="448521"/>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48519"/>
                                        </p:tgtEl>
                                        <p:attrNameLst>
                                          <p:attrName>style.visibility</p:attrName>
                                        </p:attrNameLst>
                                      </p:cBhvr>
                                      <p:to>
                                        <p:strVal val="visible"/>
                                      </p:to>
                                    </p:set>
                                    <p:animEffect transition="in" filter="wipe(up)">
                                      <p:cBhvr>
                                        <p:cTn id="17" dur="500"/>
                                        <p:tgtEl>
                                          <p:spTgt spid="448519"/>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48520"/>
                                        </p:tgtEl>
                                        <p:attrNameLst>
                                          <p:attrName>style.visibility</p:attrName>
                                        </p:attrNameLst>
                                      </p:cBhvr>
                                      <p:to>
                                        <p:strVal val="visible"/>
                                      </p:to>
                                    </p:set>
                                    <p:animEffect transition="in" filter="wipe(up)">
                                      <p:cBhvr>
                                        <p:cTn id="2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9" grpId="0" animBg="1"/>
      <p:bldP spid="448520" grpId="0" animBg="1"/>
      <p:bldP spid="4485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r>
              <a:rPr lang="en-US"/>
              <a:t>5- </a:t>
            </a:r>
            <a:fld id="{3498863C-8192-485F-825A-E41217078813}" type="slidenum">
              <a:rPr lang="en-US"/>
              <a:pPr>
                <a:defRPr/>
              </a:pPr>
              <a:t>23</a:t>
            </a:fld>
            <a:endParaRPr lang="en-US" sz="1400" b="0">
              <a:solidFill>
                <a:schemeClr val="tx1"/>
              </a:solidFill>
              <a:latin typeface="Times New Roman" pitchFamily="18" charset="0"/>
            </a:endParaRPr>
          </a:p>
        </p:txBody>
      </p:sp>
      <p:sp>
        <p:nvSpPr>
          <p:cNvPr id="819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19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0564" name="Rectangle 4"/>
          <p:cNvSpPr>
            <a:spLocks noGrp="1" noChangeArrowheads="1"/>
          </p:cNvSpPr>
          <p:nvPr>
            <p:ph type="title"/>
          </p:nvPr>
        </p:nvSpPr>
        <p:spPr>
          <a:xfrm>
            <a:off x="228600" y="381000"/>
            <a:ext cx="6934200" cy="1600200"/>
          </a:xfrm>
          <a:ln w="38100" cap="flat" cmpd="dbl">
            <a:solidFill>
              <a:schemeClr val="accent2"/>
            </a:solidFill>
          </a:ln>
        </p:spPr>
        <p:txBody>
          <a:bodyPr anchor="b"/>
          <a:lstStyle/>
          <a:p>
            <a:pPr marL="838200" indent="-838200" algn="l">
              <a:buFontTx/>
              <a:buAutoNum type="arabicPeriod" startAt="2"/>
              <a:defRPr/>
            </a:pPr>
            <a:r>
              <a:rPr lang="en-US" sz="3200" smtClean="0">
                <a:solidFill>
                  <a:schemeClr val="hlink"/>
                </a:solidFill>
              </a:rPr>
              <a:t>Paid a trucking company $500</a:t>
            </a:r>
            <a:br>
              <a:rPr lang="en-US" sz="3200" smtClean="0">
                <a:solidFill>
                  <a:schemeClr val="hlink"/>
                </a:solidFill>
              </a:rPr>
            </a:br>
            <a:r>
              <a:rPr lang="en-US" sz="3200" smtClean="0">
                <a:solidFill>
                  <a:schemeClr val="hlink"/>
                </a:solidFill>
              </a:rPr>
              <a:t>to deliver the purchased units</a:t>
            </a:r>
            <a:br>
              <a:rPr lang="en-US" sz="3200" smtClean="0">
                <a:solidFill>
                  <a:schemeClr val="hlink"/>
                </a:solidFill>
              </a:rPr>
            </a:br>
            <a:r>
              <a:rPr lang="en-US" sz="3200" smtClean="0">
                <a:solidFill>
                  <a:schemeClr val="hlink"/>
                </a:solidFill>
              </a:rPr>
              <a:t>to our warehouse.</a:t>
            </a:r>
          </a:p>
        </p:txBody>
      </p:sp>
      <p:graphicFrame>
        <p:nvGraphicFramePr>
          <p:cNvPr id="450565" name="Object 5"/>
          <p:cNvGraphicFramePr>
            <a:graphicFrameLocks noChangeAspect="1"/>
          </p:cNvGraphicFramePr>
          <p:nvPr/>
        </p:nvGraphicFramePr>
        <p:xfrm>
          <a:off x="401638" y="3657600"/>
          <a:ext cx="8742362" cy="1905000"/>
        </p:xfrm>
        <a:graphic>
          <a:graphicData uri="http://schemas.openxmlformats.org/presentationml/2006/ole">
            <p:oleObj spid="_x0000_s8206" name="Worksheet" r:id="rId4" imgW="6910200" imgH="970560" progId="Excel.Sheet.8">
              <p:embed/>
            </p:oleObj>
          </a:graphicData>
        </a:graphic>
      </p:graphicFrame>
      <p:sp>
        <p:nvSpPr>
          <p:cNvPr id="8199" name="Text Box 6"/>
          <p:cNvSpPr txBox="1">
            <a:spLocks noChangeArrowheads="1"/>
          </p:cNvSpPr>
          <p:nvPr/>
        </p:nvSpPr>
        <p:spPr bwMode="auto">
          <a:xfrm>
            <a:off x="533400" y="2057400"/>
            <a:ext cx="80772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0000"/>
                </a:solidFill>
                <a:latin typeface="Arial" charset="0"/>
              </a:rPr>
              <a:t>Freight charges paid to get inventory to our place of business (called TRANSPORTATION IN) is part of the </a:t>
            </a:r>
            <a:r>
              <a:rPr lang="en-US">
                <a:solidFill>
                  <a:schemeClr val="hlink"/>
                </a:solidFill>
                <a:latin typeface="Arial" charset="0"/>
              </a:rPr>
              <a:t>cost of the purchase</a:t>
            </a:r>
            <a:r>
              <a:rPr lang="en-US">
                <a:solidFill>
                  <a:srgbClr val="FF0000"/>
                </a:solidFill>
                <a:latin typeface="Arial" charset="0"/>
              </a:rPr>
              <a:t>.  It is </a:t>
            </a:r>
            <a:r>
              <a:rPr lang="en-US">
                <a:solidFill>
                  <a:schemeClr val="hlink"/>
                </a:solidFill>
                <a:latin typeface="Arial" charset="0"/>
              </a:rPr>
              <a:t>added to the Inventory account</a:t>
            </a:r>
            <a:r>
              <a:rPr lang="en-US">
                <a:solidFill>
                  <a:srgbClr val="FF0000"/>
                </a:solidFill>
                <a:latin typeface="Arial" charset="0"/>
              </a:rPr>
              <a:t>, thus increasing the asset value.  It is </a:t>
            </a:r>
            <a:r>
              <a:rPr lang="en-US" b="1">
                <a:solidFill>
                  <a:srgbClr val="FF0000"/>
                </a:solidFill>
                <a:latin typeface="Arial" charset="0"/>
              </a:rPr>
              <a:t>NOT</a:t>
            </a:r>
            <a:r>
              <a:rPr lang="en-US">
                <a:solidFill>
                  <a:srgbClr val="FF0000"/>
                </a:solidFill>
                <a:latin typeface="Arial" charset="0"/>
              </a:rPr>
              <a:t> “expensed”.</a:t>
            </a:r>
          </a:p>
        </p:txBody>
      </p:sp>
      <p:pic>
        <p:nvPicPr>
          <p:cNvPr id="8200" name="Picture 7" descr="j0163005"/>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800" y="609600"/>
            <a:ext cx="1981200" cy="15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1" name="Oval 8"/>
          <p:cNvSpPr>
            <a:spLocks noChangeArrowheads="1"/>
          </p:cNvSpPr>
          <p:nvPr/>
        </p:nvSpPr>
        <p:spPr bwMode="auto">
          <a:xfrm>
            <a:off x="2743200" y="5715000"/>
            <a:ext cx="3124200" cy="914400"/>
          </a:xfrm>
          <a:prstGeom prst="ellipse">
            <a:avLst/>
          </a:prstGeom>
          <a:solidFill>
            <a:schemeClr val="folHlink"/>
          </a:solidFill>
          <a:ln w="12700">
            <a:solidFill>
              <a:schemeClr val="tx1"/>
            </a:solidFill>
            <a:round/>
            <a:headEnd/>
            <a:tailEnd/>
          </a:ln>
        </p:spPr>
        <p:txBody>
          <a:bodyPr wrap="none" anchor="ctr"/>
          <a:lstStyle/>
          <a:p>
            <a:pPr algn="ctr"/>
            <a:r>
              <a:rPr lang="en-US" b="1"/>
              <a:t>Asset Exchange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03B0E2B8-CE56-4C9D-B8ED-3C9F0AD953F9}" type="slidenum">
              <a:rPr lang="en-US"/>
              <a:pPr>
                <a:defRPr/>
              </a:pPr>
              <a:t>24</a:t>
            </a:fld>
            <a:endParaRPr lang="en-US" sz="1400" b="0">
              <a:solidFill>
                <a:schemeClr val="tx1"/>
              </a:solidFill>
              <a:latin typeface="Times New Roman" pitchFamily="18" charset="0"/>
            </a:endParaRPr>
          </a:p>
        </p:txBody>
      </p:sp>
      <p:sp>
        <p:nvSpPr>
          <p:cNvPr id="92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2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2612" name="Rectangle 4"/>
          <p:cNvSpPr>
            <a:spLocks noGrp="1" noChangeArrowheads="1"/>
          </p:cNvSpPr>
          <p:nvPr>
            <p:ph type="title"/>
          </p:nvPr>
        </p:nvSpPr>
        <p:spPr>
          <a:xfrm>
            <a:off x="228600" y="304800"/>
            <a:ext cx="8610600" cy="609600"/>
          </a:xfrm>
          <a:ln w="38100" cap="flat" cmpd="dbl">
            <a:solidFill>
              <a:schemeClr val="accent2"/>
            </a:solidFill>
          </a:ln>
        </p:spPr>
        <p:txBody>
          <a:bodyPr anchor="b"/>
          <a:lstStyle/>
          <a:p>
            <a:pPr algn="l">
              <a:defRPr/>
            </a:pPr>
            <a:r>
              <a:rPr lang="en-US" sz="3200" smtClean="0">
                <a:solidFill>
                  <a:srgbClr val="FF0000"/>
                </a:solidFill>
              </a:rPr>
              <a:t>2. Journalize &amp; Post the transportation cost</a:t>
            </a:r>
            <a:r>
              <a:rPr lang="en-US" sz="2800" smtClean="0">
                <a:solidFill>
                  <a:srgbClr val="FF0000"/>
                </a:solidFill>
              </a:rPr>
              <a:t>  </a:t>
            </a:r>
            <a:endParaRPr lang="en-US" sz="2800" smtClean="0">
              <a:solidFill>
                <a:srgbClr val="1204C6"/>
              </a:solidFill>
            </a:endParaRPr>
          </a:p>
        </p:txBody>
      </p:sp>
      <p:graphicFrame>
        <p:nvGraphicFramePr>
          <p:cNvPr id="9218" name="Object 5"/>
          <p:cNvGraphicFramePr>
            <a:graphicFrameLocks noChangeAspect="1"/>
          </p:cNvGraphicFramePr>
          <p:nvPr/>
        </p:nvGraphicFramePr>
        <p:xfrm>
          <a:off x="228600" y="1066800"/>
          <a:ext cx="8743950" cy="1600200"/>
        </p:xfrm>
        <a:graphic>
          <a:graphicData uri="http://schemas.openxmlformats.org/presentationml/2006/ole">
            <p:oleObj spid="_x0000_s9233" name="Worksheet" r:id="rId4" imgW="6549480" imgH="980280" progId="Excel.Sheet.8">
              <p:embed/>
            </p:oleObj>
          </a:graphicData>
        </a:graphic>
      </p:graphicFrame>
      <p:graphicFrame>
        <p:nvGraphicFramePr>
          <p:cNvPr id="452614" name="Object 6"/>
          <p:cNvGraphicFramePr>
            <a:graphicFrameLocks noChangeAspect="1"/>
          </p:cNvGraphicFramePr>
          <p:nvPr/>
        </p:nvGraphicFramePr>
        <p:xfrm>
          <a:off x="228600" y="2819400"/>
          <a:ext cx="8763000" cy="3617913"/>
        </p:xfrm>
        <a:graphic>
          <a:graphicData uri="http://schemas.openxmlformats.org/presentationml/2006/ole">
            <p:oleObj spid="_x0000_s9234" name="Worksheet" r:id="rId5" imgW="9947880" imgH="4881600" progId="Excel.Sheet.8">
              <p:embed/>
            </p:oleObj>
          </a:graphicData>
        </a:graphic>
      </p:graphicFrame>
      <p:sp>
        <p:nvSpPr>
          <p:cNvPr id="452615" name="Line 7"/>
          <p:cNvSpPr>
            <a:spLocks noChangeShapeType="1"/>
          </p:cNvSpPr>
          <p:nvPr/>
        </p:nvSpPr>
        <p:spPr bwMode="auto">
          <a:xfrm flipH="1">
            <a:off x="1219200" y="3352800"/>
            <a:ext cx="3733800" cy="2514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2616" name="Line 8"/>
          <p:cNvSpPr>
            <a:spLocks noChangeShapeType="1"/>
          </p:cNvSpPr>
          <p:nvPr/>
        </p:nvSpPr>
        <p:spPr bwMode="auto">
          <a:xfrm flipH="1">
            <a:off x="2057400" y="3581400"/>
            <a:ext cx="45720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2617" name="Line 9"/>
          <p:cNvSpPr>
            <a:spLocks noChangeShapeType="1"/>
          </p:cNvSpPr>
          <p:nvPr/>
        </p:nvSpPr>
        <p:spPr bwMode="auto">
          <a:xfrm>
            <a:off x="4953000" y="3352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52614"/>
                                        </p:tgtEl>
                                        <p:attrNameLst>
                                          <p:attrName>style.visibility</p:attrName>
                                        </p:attrNameLst>
                                      </p:cBhvr>
                                      <p:to>
                                        <p:strVal val="visible"/>
                                      </p:to>
                                    </p:set>
                                    <p:anim calcmode="lin" valueType="num">
                                      <p:cBhvr additive="base">
                                        <p:cTn id="7" dur="500" fill="hold"/>
                                        <p:tgtEl>
                                          <p:spTgt spid="452614"/>
                                        </p:tgtEl>
                                        <p:attrNameLst>
                                          <p:attrName>ppt_x</p:attrName>
                                        </p:attrNameLst>
                                      </p:cBhvr>
                                      <p:tavLst>
                                        <p:tav tm="0">
                                          <p:val>
                                            <p:strVal val="#ppt_x"/>
                                          </p:val>
                                        </p:tav>
                                        <p:tav tm="100000">
                                          <p:val>
                                            <p:strVal val="#ppt_x"/>
                                          </p:val>
                                        </p:tav>
                                      </p:tavLst>
                                    </p:anim>
                                    <p:anim calcmode="lin" valueType="num">
                                      <p:cBhvr additive="base">
                                        <p:cTn id="8" dur="500" fill="hold"/>
                                        <p:tgtEl>
                                          <p:spTgt spid="4526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52617"/>
                                        </p:tgtEl>
                                        <p:attrNameLst>
                                          <p:attrName>style.visibility</p:attrName>
                                        </p:attrNameLst>
                                      </p:cBhvr>
                                      <p:to>
                                        <p:strVal val="visible"/>
                                      </p:to>
                                    </p:set>
                                    <p:animEffect transition="in" filter="wipe(right)">
                                      <p:cBhvr>
                                        <p:cTn id="13" dur="500"/>
                                        <p:tgtEl>
                                          <p:spTgt spid="452617"/>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52615"/>
                                        </p:tgtEl>
                                        <p:attrNameLst>
                                          <p:attrName>style.visibility</p:attrName>
                                        </p:attrNameLst>
                                      </p:cBhvr>
                                      <p:to>
                                        <p:strVal val="visible"/>
                                      </p:to>
                                    </p:set>
                                    <p:animEffect transition="in" filter="wipe(up)">
                                      <p:cBhvr>
                                        <p:cTn id="17" dur="500"/>
                                        <p:tgtEl>
                                          <p:spTgt spid="452615"/>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52616"/>
                                        </p:tgtEl>
                                        <p:attrNameLst>
                                          <p:attrName>style.visibility</p:attrName>
                                        </p:attrNameLst>
                                      </p:cBhvr>
                                      <p:to>
                                        <p:strVal val="visible"/>
                                      </p:to>
                                    </p:set>
                                    <p:animEffect transition="in" filter="wipe(up)">
                                      <p:cBhvr>
                                        <p:cTn id="21" dur="500"/>
                                        <p:tgtEl>
                                          <p:spTgt spid="452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5" grpId="0" animBg="1"/>
      <p:bldP spid="452616" grpId="0" animBg="1"/>
      <p:bldP spid="4526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C5C4EE2B-B8B0-4F04-AD22-92AC68F5A2B6}" type="slidenum">
              <a:rPr lang="en-US"/>
              <a:pPr>
                <a:defRPr/>
              </a:pPr>
              <a:t>25</a:t>
            </a:fld>
            <a:endParaRPr lang="en-US" sz="1400" b="0">
              <a:solidFill>
                <a:schemeClr val="tx1"/>
              </a:solidFill>
              <a:latin typeface="Times New Roman" pitchFamily="18" charset="0"/>
            </a:endParaRPr>
          </a:p>
        </p:txBody>
      </p:sp>
      <p:sp>
        <p:nvSpPr>
          <p:cNvPr id="1024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4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4660" name="Rectangle 4"/>
          <p:cNvSpPr>
            <a:spLocks noGrp="1" noChangeArrowheads="1"/>
          </p:cNvSpPr>
          <p:nvPr>
            <p:ph type="title"/>
          </p:nvPr>
        </p:nvSpPr>
        <p:spPr>
          <a:xfrm>
            <a:off x="533400" y="304800"/>
            <a:ext cx="8077200" cy="1219200"/>
          </a:xfrm>
          <a:ln w="38100" cap="flat" cmpd="dbl">
            <a:solidFill>
              <a:schemeClr val="accent2"/>
            </a:solidFill>
          </a:ln>
        </p:spPr>
        <p:txBody>
          <a:bodyPr anchor="b"/>
          <a:lstStyle/>
          <a:p>
            <a:pPr marL="838200" indent="-838200" algn="l">
              <a:defRPr/>
            </a:pPr>
            <a:r>
              <a:rPr lang="en-US" sz="3600" smtClean="0">
                <a:solidFill>
                  <a:schemeClr val="hlink"/>
                </a:solidFill>
              </a:rPr>
              <a:t>3.</a:t>
            </a:r>
            <a:r>
              <a:rPr lang="en-US" sz="3600" b="0" smtClean="0">
                <a:solidFill>
                  <a:schemeClr val="hlink"/>
                </a:solidFill>
              </a:rPr>
              <a:t>  </a:t>
            </a:r>
            <a:r>
              <a:rPr lang="en-US" sz="3600" smtClean="0">
                <a:solidFill>
                  <a:schemeClr val="hlink"/>
                </a:solidFill>
              </a:rPr>
              <a:t>Sold 620 units on account for $6 each.  (Terms 1/10, n/30)</a:t>
            </a:r>
          </a:p>
        </p:txBody>
      </p:sp>
      <p:graphicFrame>
        <p:nvGraphicFramePr>
          <p:cNvPr id="454661" name="Object 5"/>
          <p:cNvGraphicFramePr>
            <a:graphicFrameLocks noChangeAspect="1"/>
          </p:cNvGraphicFramePr>
          <p:nvPr/>
        </p:nvGraphicFramePr>
        <p:xfrm>
          <a:off x="152400" y="3657600"/>
          <a:ext cx="8742363" cy="1905000"/>
        </p:xfrm>
        <a:graphic>
          <a:graphicData uri="http://schemas.openxmlformats.org/presentationml/2006/ole">
            <p:oleObj spid="_x0000_s10254" name="Worksheet" r:id="rId4" imgW="6910200" imgH="970560" progId="Excel.Sheet.8">
              <p:embed/>
            </p:oleObj>
          </a:graphicData>
        </a:graphic>
      </p:graphicFrame>
      <p:sp>
        <p:nvSpPr>
          <p:cNvPr id="454662" name="Text Box 6"/>
          <p:cNvSpPr txBox="1">
            <a:spLocks noChangeArrowheads="1"/>
          </p:cNvSpPr>
          <p:nvPr/>
        </p:nvSpPr>
        <p:spPr bwMode="auto">
          <a:xfrm>
            <a:off x="1143000" y="2971800"/>
            <a:ext cx="6705600"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5000"/>
              </a:lnSpc>
              <a:spcBef>
                <a:spcPct val="20000"/>
              </a:spcBef>
            </a:pPr>
            <a:r>
              <a:rPr lang="en-US" sz="3200" b="1">
                <a:latin typeface="Arial" charset="0"/>
              </a:rPr>
              <a:t>$6 </a:t>
            </a:r>
            <a:r>
              <a:rPr lang="en-US" sz="2000" b="1">
                <a:latin typeface="Arial" charset="0"/>
              </a:rPr>
              <a:t>sales price</a:t>
            </a:r>
            <a:r>
              <a:rPr lang="en-US" sz="3200" b="1">
                <a:latin typeface="Arial" charset="0"/>
              </a:rPr>
              <a:t> x 620 units = $3720</a:t>
            </a:r>
          </a:p>
        </p:txBody>
      </p:sp>
      <p:sp>
        <p:nvSpPr>
          <p:cNvPr id="454663" name="Text Box 7"/>
          <p:cNvSpPr txBox="1">
            <a:spLocks noChangeArrowheads="1"/>
          </p:cNvSpPr>
          <p:nvPr/>
        </p:nvSpPr>
        <p:spPr bwMode="auto">
          <a:xfrm>
            <a:off x="1447800" y="1828800"/>
            <a:ext cx="6096000" cy="942975"/>
          </a:xfrm>
          <a:prstGeom prst="rect">
            <a:avLst/>
          </a:prstGeom>
          <a:noFill/>
          <a:ln w="38100" cmpd="dbl">
            <a:solidFill>
              <a:srgbClr val="FF0000"/>
            </a:solidFill>
            <a:miter lim="800000"/>
            <a:headEnd/>
            <a:tailEnd/>
          </a:ln>
          <a:effectLst/>
        </p:spPr>
        <p:txBody>
          <a:bodyPr>
            <a:spAutoFit/>
          </a:bodyPr>
          <a:lstStyle/>
          <a:p>
            <a:pPr>
              <a:lnSpc>
                <a:spcPct val="85000"/>
              </a:lnSpc>
              <a:spcBef>
                <a:spcPct val="20000"/>
              </a:spcBef>
              <a:defRPr/>
            </a:pPr>
            <a:r>
              <a:rPr lang="en-US" sz="2800" b="1">
                <a:solidFill>
                  <a:srgbClr val="FF0000"/>
                </a:solidFill>
                <a:effectLst>
                  <a:outerShdw blurRad="38100" dist="38100" dir="2700000" algn="tl">
                    <a:srgbClr val="C0C0C0"/>
                  </a:outerShdw>
                </a:effectLst>
                <a:latin typeface="Arial" charset="0"/>
              </a:rPr>
              <a:t>3a. Record the Sales Revenue and </a:t>
            </a:r>
          </a:p>
          <a:p>
            <a:pPr>
              <a:lnSpc>
                <a:spcPct val="85000"/>
              </a:lnSpc>
              <a:spcBef>
                <a:spcPct val="20000"/>
              </a:spcBef>
              <a:defRPr/>
            </a:pPr>
            <a:r>
              <a:rPr lang="en-US" sz="2800" b="1">
                <a:solidFill>
                  <a:srgbClr val="FF0000"/>
                </a:solidFill>
                <a:effectLst>
                  <a:outerShdw blurRad="38100" dist="38100" dir="2700000" algn="tl">
                    <a:srgbClr val="C0C0C0"/>
                  </a:outerShdw>
                </a:effectLst>
                <a:latin typeface="Arial" charset="0"/>
              </a:rPr>
              <a:t>	    related Receivable. </a:t>
            </a:r>
            <a:endParaRPr lang="en-US" sz="2800" b="1">
              <a:solidFill>
                <a:schemeClr val="hlink"/>
              </a:solidFill>
              <a:effectLst>
                <a:outerShdw blurRad="38100" dist="38100" dir="2700000" algn="tl">
                  <a:srgbClr val="C0C0C0"/>
                </a:outerShdw>
              </a:effectLst>
              <a:latin typeface="Arial" charset="0"/>
            </a:endParaRPr>
          </a:p>
        </p:txBody>
      </p:sp>
      <p:sp>
        <p:nvSpPr>
          <p:cNvPr id="454664" name="Line 8"/>
          <p:cNvSpPr>
            <a:spLocks noChangeShapeType="1"/>
          </p:cNvSpPr>
          <p:nvPr/>
        </p:nvSpPr>
        <p:spPr bwMode="auto">
          <a:xfrm flipH="1">
            <a:off x="6172200" y="3505200"/>
            <a:ext cx="68580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4665" name="Oval 9"/>
          <p:cNvSpPr>
            <a:spLocks noChangeArrowheads="1"/>
          </p:cNvSpPr>
          <p:nvPr/>
        </p:nvSpPr>
        <p:spPr bwMode="auto">
          <a:xfrm>
            <a:off x="2667000" y="5638800"/>
            <a:ext cx="3048000" cy="914400"/>
          </a:xfrm>
          <a:prstGeom prst="ellipse">
            <a:avLst/>
          </a:prstGeom>
          <a:solidFill>
            <a:schemeClr val="folHlink"/>
          </a:solidFill>
          <a:ln w="12700">
            <a:solidFill>
              <a:schemeClr val="tx1"/>
            </a:solidFill>
            <a:round/>
            <a:headEnd/>
            <a:tailEnd/>
          </a:ln>
        </p:spPr>
        <p:txBody>
          <a:bodyPr wrap="none" anchor="ctr"/>
          <a:lstStyle/>
          <a:p>
            <a:pPr algn="ctr"/>
            <a:r>
              <a:rPr lang="en-US" b="1"/>
              <a:t>Asset Source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4663">
                                            <p:txEl>
                                              <p:charRg st="4294967295" end="4294967295"/>
                                            </p:txEl>
                                          </p:spTgt>
                                        </p:tgtEl>
                                        <p:attrNameLst>
                                          <p:attrName>style.visibility</p:attrName>
                                        </p:attrNameLst>
                                      </p:cBhvr>
                                      <p:to>
                                        <p:strVal val="visible"/>
                                      </p:to>
                                    </p:set>
                                    <p:anim calcmode="lin" valueType="num">
                                      <p:cBhvr additive="base">
                                        <p:cTn id="7" dur="500" fill="hold"/>
                                        <p:tgtEl>
                                          <p:spTgt spid="45466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63">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4662"/>
                                        </p:tgtEl>
                                        <p:attrNameLst>
                                          <p:attrName>style.visibility</p:attrName>
                                        </p:attrNameLst>
                                      </p:cBhvr>
                                      <p:to>
                                        <p:strVal val="visible"/>
                                      </p:to>
                                    </p:set>
                                    <p:anim calcmode="lin" valueType="num">
                                      <p:cBhvr additive="base">
                                        <p:cTn id="13" dur="500" fill="hold"/>
                                        <p:tgtEl>
                                          <p:spTgt spid="454662"/>
                                        </p:tgtEl>
                                        <p:attrNameLst>
                                          <p:attrName>ppt_x</p:attrName>
                                        </p:attrNameLst>
                                      </p:cBhvr>
                                      <p:tavLst>
                                        <p:tav tm="0">
                                          <p:val>
                                            <p:strVal val="#ppt_x"/>
                                          </p:val>
                                        </p:tav>
                                        <p:tav tm="100000">
                                          <p:val>
                                            <p:strVal val="#ppt_x"/>
                                          </p:val>
                                        </p:tav>
                                      </p:tavLst>
                                    </p:anim>
                                    <p:anim calcmode="lin" valueType="num">
                                      <p:cBhvr additive="base">
                                        <p:cTn id="14" dur="500" fill="hold"/>
                                        <p:tgtEl>
                                          <p:spTgt spid="4546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54661"/>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54664"/>
                                        </p:tgtEl>
                                        <p:attrNameLst>
                                          <p:attrName>style.visibility</p:attrName>
                                        </p:attrNameLst>
                                      </p:cBhvr>
                                      <p:to>
                                        <p:strVal val="visible"/>
                                      </p:to>
                                    </p:set>
                                    <p:animEffect transition="in" filter="wipe(up)">
                                      <p:cBhvr>
                                        <p:cTn id="22" dur="500"/>
                                        <p:tgtEl>
                                          <p:spTgt spid="4546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54665"/>
                                        </p:tgtEl>
                                        <p:attrNameLst>
                                          <p:attrName>style.visibility</p:attrName>
                                        </p:attrNameLst>
                                      </p:cBhvr>
                                      <p:to>
                                        <p:strVal val="visible"/>
                                      </p:to>
                                    </p:set>
                                    <p:anim calcmode="lin" valueType="num">
                                      <p:cBhvr additive="base">
                                        <p:cTn id="27" dur="1000" fill="hold"/>
                                        <p:tgtEl>
                                          <p:spTgt spid="454665"/>
                                        </p:tgtEl>
                                        <p:attrNameLst>
                                          <p:attrName>ppt_x</p:attrName>
                                        </p:attrNameLst>
                                      </p:cBhvr>
                                      <p:tavLst>
                                        <p:tav tm="0">
                                          <p:val>
                                            <p:strVal val="0-#ppt_w/2"/>
                                          </p:val>
                                        </p:tav>
                                        <p:tav tm="100000">
                                          <p:val>
                                            <p:strVal val="#ppt_x"/>
                                          </p:val>
                                        </p:tav>
                                      </p:tavLst>
                                    </p:anim>
                                    <p:anim calcmode="lin" valueType="num">
                                      <p:cBhvr additive="base">
                                        <p:cTn id="28" dur="1000" fill="hold"/>
                                        <p:tgtEl>
                                          <p:spTgt spid="4546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2" grpId="0" autoUpdateAnimBg="0"/>
      <p:bldP spid="454663" grpId="0" autoUpdateAnimBg="0"/>
      <p:bldP spid="454664" grpId="0" animBg="1"/>
      <p:bldP spid="4546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FA3435F0-3F1B-40CE-860B-4B084CE6252C}" type="slidenum">
              <a:rPr lang="en-US"/>
              <a:pPr>
                <a:defRPr/>
              </a:pPr>
              <a:t>26</a:t>
            </a:fld>
            <a:endParaRPr lang="en-US" sz="1400" b="0">
              <a:solidFill>
                <a:schemeClr val="tx1"/>
              </a:solidFill>
              <a:latin typeface="Times New Roman" pitchFamily="18" charset="0"/>
            </a:endParaRPr>
          </a:p>
        </p:txBody>
      </p:sp>
      <p:sp>
        <p:nvSpPr>
          <p:cNvPr id="1126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27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6708" name="Rectangle 4"/>
          <p:cNvSpPr>
            <a:spLocks noGrp="1" noChangeArrowheads="1"/>
          </p:cNvSpPr>
          <p:nvPr>
            <p:ph type="title"/>
          </p:nvPr>
        </p:nvSpPr>
        <p:spPr>
          <a:xfrm>
            <a:off x="1219200" y="381000"/>
            <a:ext cx="6858000" cy="609600"/>
          </a:xfrm>
          <a:ln w="38100" cap="flat" cmpd="dbl">
            <a:solidFill>
              <a:schemeClr val="accent2"/>
            </a:solidFill>
          </a:ln>
        </p:spPr>
        <p:txBody>
          <a:bodyPr anchor="b"/>
          <a:lstStyle/>
          <a:p>
            <a:pPr algn="l">
              <a:defRPr/>
            </a:pPr>
            <a:r>
              <a:rPr lang="en-US" sz="3200" smtClean="0">
                <a:solidFill>
                  <a:srgbClr val="FF0000"/>
                </a:solidFill>
              </a:rPr>
              <a:t>3a.  Journalize and Post the sale.</a:t>
            </a:r>
            <a:r>
              <a:rPr lang="en-US" sz="2800" smtClean="0">
                <a:solidFill>
                  <a:srgbClr val="FF0000"/>
                </a:solidFill>
              </a:rPr>
              <a:t>  </a:t>
            </a:r>
            <a:endParaRPr lang="en-US" sz="2800" smtClean="0">
              <a:solidFill>
                <a:srgbClr val="1204C6"/>
              </a:solidFill>
            </a:endParaRPr>
          </a:p>
        </p:txBody>
      </p:sp>
      <p:graphicFrame>
        <p:nvGraphicFramePr>
          <p:cNvPr id="11266" name="Object 5"/>
          <p:cNvGraphicFramePr>
            <a:graphicFrameLocks noChangeAspect="1"/>
          </p:cNvGraphicFramePr>
          <p:nvPr/>
        </p:nvGraphicFramePr>
        <p:xfrm>
          <a:off x="228600" y="1066800"/>
          <a:ext cx="8743950" cy="1600200"/>
        </p:xfrm>
        <a:graphic>
          <a:graphicData uri="http://schemas.openxmlformats.org/presentationml/2006/ole">
            <p:oleObj spid="_x0000_s11281" name="Worksheet" r:id="rId4" imgW="6549480" imgH="970560" progId="Excel.Sheet.8">
              <p:embed/>
            </p:oleObj>
          </a:graphicData>
        </a:graphic>
      </p:graphicFrame>
      <p:graphicFrame>
        <p:nvGraphicFramePr>
          <p:cNvPr id="456710" name="Object 6"/>
          <p:cNvGraphicFramePr>
            <a:graphicFrameLocks noChangeAspect="1"/>
          </p:cNvGraphicFramePr>
          <p:nvPr/>
        </p:nvGraphicFramePr>
        <p:xfrm>
          <a:off x="228600" y="2819400"/>
          <a:ext cx="8763000" cy="3617913"/>
        </p:xfrm>
        <a:graphic>
          <a:graphicData uri="http://schemas.openxmlformats.org/presentationml/2006/ole">
            <p:oleObj spid="_x0000_s11282" name="Worksheet" r:id="rId5" imgW="9947880" imgH="4881600" progId="Excel.Sheet.8">
              <p:embed/>
            </p:oleObj>
          </a:graphicData>
        </a:graphic>
      </p:graphicFrame>
      <p:sp>
        <p:nvSpPr>
          <p:cNvPr id="456711" name="Line 7"/>
          <p:cNvSpPr>
            <a:spLocks noChangeShapeType="1"/>
          </p:cNvSpPr>
          <p:nvPr/>
        </p:nvSpPr>
        <p:spPr bwMode="auto">
          <a:xfrm flipH="1">
            <a:off x="3048000" y="3352800"/>
            <a:ext cx="1905000" cy="1524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6712" name="Line 8"/>
          <p:cNvSpPr>
            <a:spLocks noChangeShapeType="1"/>
          </p:cNvSpPr>
          <p:nvPr/>
        </p:nvSpPr>
        <p:spPr bwMode="auto">
          <a:xfrm>
            <a:off x="6934200" y="3810000"/>
            <a:ext cx="9144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6713" name="Line 9"/>
          <p:cNvSpPr>
            <a:spLocks noChangeShapeType="1"/>
          </p:cNvSpPr>
          <p:nvPr/>
        </p:nvSpPr>
        <p:spPr bwMode="auto">
          <a:xfrm>
            <a:off x="4953000" y="3352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56710"/>
                                        </p:tgtEl>
                                        <p:attrNameLst>
                                          <p:attrName>style.visibility</p:attrName>
                                        </p:attrNameLst>
                                      </p:cBhvr>
                                      <p:to>
                                        <p:strVal val="visible"/>
                                      </p:to>
                                    </p:set>
                                    <p:anim calcmode="lin" valueType="num">
                                      <p:cBhvr additive="base">
                                        <p:cTn id="7" dur="500" fill="hold"/>
                                        <p:tgtEl>
                                          <p:spTgt spid="456710"/>
                                        </p:tgtEl>
                                        <p:attrNameLst>
                                          <p:attrName>ppt_x</p:attrName>
                                        </p:attrNameLst>
                                      </p:cBhvr>
                                      <p:tavLst>
                                        <p:tav tm="0">
                                          <p:val>
                                            <p:strVal val="#ppt_x"/>
                                          </p:val>
                                        </p:tav>
                                        <p:tav tm="100000">
                                          <p:val>
                                            <p:strVal val="#ppt_x"/>
                                          </p:val>
                                        </p:tav>
                                      </p:tavLst>
                                    </p:anim>
                                    <p:anim calcmode="lin" valueType="num">
                                      <p:cBhvr additive="base">
                                        <p:cTn id="8" dur="500" fill="hold"/>
                                        <p:tgtEl>
                                          <p:spTgt spid="4567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56713"/>
                                        </p:tgtEl>
                                        <p:attrNameLst>
                                          <p:attrName>style.visibility</p:attrName>
                                        </p:attrNameLst>
                                      </p:cBhvr>
                                      <p:to>
                                        <p:strVal val="visible"/>
                                      </p:to>
                                    </p:set>
                                    <p:animEffect transition="in" filter="wipe(right)">
                                      <p:cBhvr>
                                        <p:cTn id="13" dur="500"/>
                                        <p:tgtEl>
                                          <p:spTgt spid="456713"/>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56711"/>
                                        </p:tgtEl>
                                        <p:attrNameLst>
                                          <p:attrName>style.visibility</p:attrName>
                                        </p:attrNameLst>
                                      </p:cBhvr>
                                      <p:to>
                                        <p:strVal val="visible"/>
                                      </p:to>
                                    </p:set>
                                    <p:animEffect transition="in" filter="wipe(up)">
                                      <p:cBhvr>
                                        <p:cTn id="17" dur="500"/>
                                        <p:tgtEl>
                                          <p:spTgt spid="456711"/>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56712"/>
                                        </p:tgtEl>
                                        <p:attrNameLst>
                                          <p:attrName>style.visibility</p:attrName>
                                        </p:attrNameLst>
                                      </p:cBhvr>
                                      <p:to>
                                        <p:strVal val="visible"/>
                                      </p:to>
                                    </p:set>
                                    <p:animEffect transition="in" filter="wipe(up)">
                                      <p:cBhvr>
                                        <p:cTn id="21" dur="500"/>
                                        <p:tgtEl>
                                          <p:spTgt spid="456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2" grpId="0" animBg="1"/>
      <p:bldP spid="4567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r>
              <a:rPr lang="en-US"/>
              <a:t>5- </a:t>
            </a:r>
            <a:fld id="{8CB5CF4F-701E-4D80-9F7C-2A809E5B3855}" type="slidenum">
              <a:rPr lang="en-US"/>
              <a:pPr>
                <a:defRPr/>
              </a:pPr>
              <a:t>27</a:t>
            </a:fld>
            <a:endParaRPr lang="en-US" sz="1400" b="0">
              <a:solidFill>
                <a:schemeClr val="tx1"/>
              </a:solidFill>
              <a:latin typeface="Times New Roman" pitchFamily="18" charset="0"/>
            </a:endParaRPr>
          </a:p>
        </p:txBody>
      </p:sp>
      <p:sp>
        <p:nvSpPr>
          <p:cNvPr id="798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98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8756" name="Text Box 4"/>
          <p:cNvSpPr txBox="1">
            <a:spLocks noChangeArrowheads="1"/>
          </p:cNvSpPr>
          <p:nvPr/>
        </p:nvSpPr>
        <p:spPr bwMode="auto">
          <a:xfrm>
            <a:off x="609600" y="3581400"/>
            <a:ext cx="7924800" cy="493713"/>
          </a:xfrm>
          <a:prstGeom prst="rect">
            <a:avLst/>
          </a:prstGeom>
          <a:noFill/>
          <a:ln w="38100" cmpd="dbl">
            <a:solidFill>
              <a:srgbClr val="FF0000"/>
            </a:solidFill>
            <a:miter lim="800000"/>
            <a:headEnd/>
            <a:tailEnd/>
          </a:ln>
          <a:effectLst/>
        </p:spPr>
        <p:txBody>
          <a:bodyPr>
            <a:spAutoFit/>
          </a:bodyPr>
          <a:lstStyle/>
          <a:p>
            <a:pPr algn="ctr">
              <a:lnSpc>
                <a:spcPct val="85000"/>
              </a:lnSpc>
              <a:spcBef>
                <a:spcPct val="20000"/>
              </a:spcBef>
              <a:defRPr/>
            </a:pPr>
            <a:r>
              <a:rPr lang="en-US" sz="2800" b="1">
                <a:solidFill>
                  <a:srgbClr val="FF0000"/>
                </a:solidFill>
                <a:effectLst>
                  <a:outerShdw blurRad="38100" dist="38100" dir="2700000" algn="tl">
                    <a:srgbClr val="C0C0C0"/>
                  </a:outerShdw>
                </a:effectLst>
                <a:latin typeface="Arial" charset="0"/>
              </a:rPr>
              <a:t>620 units sold x $4.50 cost each = $2790</a:t>
            </a:r>
            <a:endParaRPr lang="en-US" sz="2800" b="1">
              <a:solidFill>
                <a:schemeClr val="hlink"/>
              </a:solidFill>
              <a:effectLst>
                <a:outerShdw blurRad="38100" dist="38100" dir="2700000" algn="tl">
                  <a:srgbClr val="C0C0C0"/>
                </a:outerShdw>
              </a:effectLst>
              <a:latin typeface="Arial" charset="0"/>
            </a:endParaRPr>
          </a:p>
        </p:txBody>
      </p:sp>
      <p:sp>
        <p:nvSpPr>
          <p:cNvPr id="458757" name="Rectangle 5"/>
          <p:cNvSpPr>
            <a:spLocks noGrp="1" noChangeArrowheads="1"/>
          </p:cNvSpPr>
          <p:nvPr>
            <p:ph type="title"/>
          </p:nvPr>
        </p:nvSpPr>
        <p:spPr>
          <a:xfrm>
            <a:off x="609600" y="457200"/>
            <a:ext cx="7924800" cy="1066800"/>
          </a:xfrm>
        </p:spPr>
        <p:txBody>
          <a:bodyPr/>
          <a:lstStyle/>
          <a:p>
            <a:pPr algn="l">
              <a:defRPr/>
            </a:pPr>
            <a:r>
              <a:rPr lang="en-US" sz="3200" smtClean="0">
                <a:solidFill>
                  <a:srgbClr val="FF0000"/>
                </a:solidFill>
              </a:rPr>
              <a:t>3b.  Record the Cost of the Goods Sold </a:t>
            </a:r>
            <a:br>
              <a:rPr lang="en-US" sz="3200" smtClean="0">
                <a:solidFill>
                  <a:srgbClr val="FF0000"/>
                </a:solidFill>
              </a:rPr>
            </a:br>
            <a:r>
              <a:rPr lang="en-US" sz="3200" smtClean="0">
                <a:solidFill>
                  <a:srgbClr val="FF0000"/>
                </a:solidFill>
              </a:rPr>
              <a:t>       and their removal from inventory.</a:t>
            </a:r>
            <a:endParaRPr lang="en-US" sz="3200" smtClean="0">
              <a:solidFill>
                <a:schemeClr val="hlink"/>
              </a:solidFill>
            </a:endParaRPr>
          </a:p>
        </p:txBody>
      </p:sp>
      <p:sp>
        <p:nvSpPr>
          <p:cNvPr id="458758" name="Text Box 6"/>
          <p:cNvSpPr txBox="1">
            <a:spLocks noChangeArrowheads="1"/>
          </p:cNvSpPr>
          <p:nvPr/>
        </p:nvSpPr>
        <p:spPr bwMode="auto">
          <a:xfrm>
            <a:off x="304800" y="1524000"/>
            <a:ext cx="8534400" cy="1593850"/>
          </a:xfrm>
          <a:prstGeom prst="rect">
            <a:avLst/>
          </a:prstGeom>
          <a:solidFill>
            <a:srgbClr val="FFFF00"/>
          </a:solidFill>
          <a:ln w="12700">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5000"/>
              </a:lnSpc>
              <a:spcBef>
                <a:spcPct val="25000"/>
              </a:spcBef>
            </a:pPr>
            <a:r>
              <a:rPr lang="en-US" sz="3200" b="1">
                <a:latin typeface="Arial" charset="0"/>
              </a:rPr>
              <a:t>What is the cost of each item in inventory?</a:t>
            </a:r>
          </a:p>
          <a:p>
            <a:pPr algn="ctr">
              <a:lnSpc>
                <a:spcPct val="95000"/>
              </a:lnSpc>
              <a:spcBef>
                <a:spcPct val="25000"/>
              </a:spcBef>
            </a:pPr>
            <a:r>
              <a:rPr lang="en-US" sz="2800" b="1">
                <a:latin typeface="Arial" charset="0"/>
              </a:rPr>
              <a:t>$4.00 invoice price + $0.50 transportation </a:t>
            </a:r>
          </a:p>
          <a:p>
            <a:pPr algn="ctr">
              <a:lnSpc>
                <a:spcPct val="95000"/>
              </a:lnSpc>
              <a:spcBef>
                <a:spcPct val="25000"/>
              </a:spcBef>
            </a:pPr>
            <a:r>
              <a:rPr lang="en-US" sz="2800" b="1">
                <a:latin typeface="Arial" charset="0"/>
              </a:rPr>
              <a:t>= $4.50 per unit</a:t>
            </a:r>
          </a:p>
        </p:txBody>
      </p:sp>
      <p:sp>
        <p:nvSpPr>
          <p:cNvPr id="458759" name="Text Box 7"/>
          <p:cNvSpPr txBox="1">
            <a:spLocks noChangeArrowheads="1"/>
          </p:cNvSpPr>
          <p:nvPr/>
        </p:nvSpPr>
        <p:spPr bwMode="auto">
          <a:xfrm>
            <a:off x="5410200" y="3048000"/>
            <a:ext cx="3429000" cy="409575"/>
          </a:xfrm>
          <a:prstGeom prst="rect">
            <a:avLst/>
          </a:prstGeom>
          <a:solidFill>
            <a:schemeClr val="bg2"/>
          </a:solidFill>
          <a:ln w="12700">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solidFill>
                  <a:schemeClr val="tx2"/>
                </a:solidFill>
                <a:latin typeface="Arial" charset="0"/>
              </a:rPr>
              <a:t>$500 transport / 1000 units</a:t>
            </a:r>
          </a:p>
        </p:txBody>
      </p:sp>
      <p:sp>
        <p:nvSpPr>
          <p:cNvPr id="458760" name="Line 8"/>
          <p:cNvSpPr>
            <a:spLocks noChangeShapeType="1"/>
          </p:cNvSpPr>
          <p:nvPr/>
        </p:nvSpPr>
        <p:spPr bwMode="auto">
          <a:xfrm flipH="1" flipV="1">
            <a:off x="5562600" y="2514600"/>
            <a:ext cx="16764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758">
                                            <p:txEl>
                                              <p:pRg st="0" end="0"/>
                                            </p:txEl>
                                          </p:spTgt>
                                        </p:tgtEl>
                                        <p:attrNameLst>
                                          <p:attrName>style.visibility</p:attrName>
                                        </p:attrNameLst>
                                      </p:cBhvr>
                                      <p:to>
                                        <p:strVal val="visible"/>
                                      </p:to>
                                    </p:set>
                                    <p:anim calcmode="lin" valueType="num">
                                      <p:cBhvr additive="base">
                                        <p:cTn id="7" dur="500" fill="hold"/>
                                        <p:tgtEl>
                                          <p:spTgt spid="4587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8758">
                                            <p:txEl>
                                              <p:pRg st="1" end="1"/>
                                            </p:txEl>
                                          </p:spTgt>
                                        </p:tgtEl>
                                        <p:attrNameLst>
                                          <p:attrName>style.visibility</p:attrName>
                                        </p:attrNameLst>
                                      </p:cBhvr>
                                      <p:to>
                                        <p:strVal val="visible"/>
                                      </p:to>
                                    </p:set>
                                    <p:anim calcmode="lin" valueType="num">
                                      <p:cBhvr additive="base">
                                        <p:cTn id="13" dur="500" fill="hold"/>
                                        <p:tgtEl>
                                          <p:spTgt spid="4587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87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8758">
                                            <p:txEl>
                                              <p:pRg st="2" end="2"/>
                                            </p:txEl>
                                          </p:spTgt>
                                        </p:tgtEl>
                                        <p:attrNameLst>
                                          <p:attrName>style.visibility</p:attrName>
                                        </p:attrNameLst>
                                      </p:cBhvr>
                                      <p:to>
                                        <p:strVal val="visible"/>
                                      </p:to>
                                    </p:set>
                                    <p:anim calcmode="lin" valueType="num">
                                      <p:cBhvr additive="base">
                                        <p:cTn id="19" dur="500" fill="hold"/>
                                        <p:tgtEl>
                                          <p:spTgt spid="4587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8758">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458759"/>
                                        </p:tgtEl>
                                        <p:attrNameLst>
                                          <p:attrName>style.visibility</p:attrName>
                                        </p:attrNameLst>
                                      </p:cBhvr>
                                      <p:to>
                                        <p:strVal val="visible"/>
                                      </p:to>
                                    </p:set>
                                    <p:anim calcmode="lin" valueType="num">
                                      <p:cBhvr additive="base">
                                        <p:cTn id="24" dur="500" fill="hold"/>
                                        <p:tgtEl>
                                          <p:spTgt spid="458759"/>
                                        </p:tgtEl>
                                        <p:attrNameLst>
                                          <p:attrName>ppt_x</p:attrName>
                                        </p:attrNameLst>
                                      </p:cBhvr>
                                      <p:tavLst>
                                        <p:tav tm="0">
                                          <p:val>
                                            <p:strVal val="0-#ppt_w/2"/>
                                          </p:val>
                                        </p:tav>
                                        <p:tav tm="100000">
                                          <p:val>
                                            <p:strVal val="#ppt_x"/>
                                          </p:val>
                                        </p:tav>
                                      </p:tavLst>
                                    </p:anim>
                                    <p:anim calcmode="lin" valueType="num">
                                      <p:cBhvr additive="base">
                                        <p:cTn id="25" dur="500" fill="hold"/>
                                        <p:tgtEl>
                                          <p:spTgt spid="45875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58760"/>
                                        </p:tgtEl>
                                        <p:attrNameLst>
                                          <p:attrName>style.visibility</p:attrName>
                                        </p:attrNameLst>
                                      </p:cBhvr>
                                      <p:to>
                                        <p:strVal val="visible"/>
                                      </p:to>
                                    </p:set>
                                    <p:animEffect transition="in" filter="wipe(right)">
                                      <p:cBhvr>
                                        <p:cTn id="29" dur="500"/>
                                        <p:tgtEl>
                                          <p:spTgt spid="45876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58756">
                                            <p:txEl>
                                              <p:charRg st="4294967295" end="4294967295"/>
                                            </p:txEl>
                                          </p:spTgt>
                                        </p:tgtEl>
                                        <p:attrNameLst>
                                          <p:attrName>style.visibility</p:attrName>
                                        </p:attrNameLst>
                                      </p:cBhvr>
                                      <p:to>
                                        <p:strVal val="visible"/>
                                      </p:to>
                                    </p:set>
                                    <p:anim calcmode="lin" valueType="num">
                                      <p:cBhvr additive="base">
                                        <p:cTn id="34" dur="500" fill="hold"/>
                                        <p:tgtEl>
                                          <p:spTgt spid="45875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58756">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6" grpId="0" autoUpdateAnimBg="0"/>
      <p:bldP spid="458758" grpId="0" build="p" autoUpdateAnimBg="0"/>
      <p:bldP spid="458759" grpId="0" animBg="1" autoUpdateAnimBg="0"/>
      <p:bldP spid="4587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AA42B937-53CF-4DC8-83BE-5869065D6E39}" type="slidenum">
              <a:rPr lang="en-US"/>
              <a:pPr>
                <a:defRPr/>
              </a:pPr>
              <a:t>28</a:t>
            </a:fld>
            <a:endParaRPr lang="en-US" sz="1400" b="0">
              <a:solidFill>
                <a:schemeClr val="tx1"/>
              </a:solidFill>
              <a:latin typeface="Times New Roman" pitchFamily="18" charset="0"/>
            </a:endParaRPr>
          </a:p>
        </p:txBody>
      </p:sp>
      <p:sp>
        <p:nvSpPr>
          <p:cNvPr id="1229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29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aphicFrame>
        <p:nvGraphicFramePr>
          <p:cNvPr id="460804" name="Object 4"/>
          <p:cNvGraphicFramePr>
            <a:graphicFrameLocks noChangeAspect="1"/>
          </p:cNvGraphicFramePr>
          <p:nvPr/>
        </p:nvGraphicFramePr>
        <p:xfrm>
          <a:off x="401638" y="2819400"/>
          <a:ext cx="8742362" cy="1905000"/>
        </p:xfrm>
        <a:graphic>
          <a:graphicData uri="http://schemas.openxmlformats.org/presentationml/2006/ole">
            <p:oleObj spid="_x0000_s12302" name="Worksheet" r:id="rId4" imgW="7242480" imgH="970560" progId="Excel.Sheet.8">
              <p:embed/>
            </p:oleObj>
          </a:graphicData>
        </a:graphic>
      </p:graphicFrame>
      <p:sp>
        <p:nvSpPr>
          <p:cNvPr id="460805" name="Text Box 5"/>
          <p:cNvSpPr txBox="1">
            <a:spLocks noChangeArrowheads="1"/>
          </p:cNvSpPr>
          <p:nvPr/>
        </p:nvSpPr>
        <p:spPr bwMode="auto">
          <a:xfrm>
            <a:off x="609600" y="1905000"/>
            <a:ext cx="7924800" cy="493713"/>
          </a:xfrm>
          <a:prstGeom prst="rect">
            <a:avLst/>
          </a:prstGeom>
          <a:noFill/>
          <a:ln w="38100" cmpd="dbl">
            <a:solidFill>
              <a:srgbClr val="FF0000"/>
            </a:solidFill>
            <a:miter lim="800000"/>
            <a:headEnd/>
            <a:tailEnd/>
          </a:ln>
          <a:effectLst/>
        </p:spPr>
        <p:txBody>
          <a:bodyPr>
            <a:spAutoFit/>
          </a:bodyPr>
          <a:lstStyle/>
          <a:p>
            <a:pPr algn="ctr">
              <a:lnSpc>
                <a:spcPct val="85000"/>
              </a:lnSpc>
              <a:spcBef>
                <a:spcPct val="20000"/>
              </a:spcBef>
              <a:defRPr/>
            </a:pPr>
            <a:r>
              <a:rPr lang="en-US" sz="2800" b="1">
                <a:solidFill>
                  <a:srgbClr val="FF0000"/>
                </a:solidFill>
                <a:effectLst>
                  <a:outerShdw blurRad="38100" dist="38100" dir="2700000" algn="tl">
                    <a:srgbClr val="C0C0C0"/>
                  </a:outerShdw>
                </a:effectLst>
                <a:latin typeface="Arial" charset="0"/>
              </a:rPr>
              <a:t>620 units sold x $4.50 cost each = $2790</a:t>
            </a:r>
            <a:endParaRPr lang="en-US" sz="2800" b="1">
              <a:solidFill>
                <a:schemeClr val="hlink"/>
              </a:solidFill>
              <a:effectLst>
                <a:outerShdw blurRad="38100" dist="38100" dir="2700000" algn="tl">
                  <a:srgbClr val="C0C0C0"/>
                </a:outerShdw>
              </a:effectLst>
              <a:latin typeface="Arial" charset="0"/>
            </a:endParaRPr>
          </a:p>
        </p:txBody>
      </p:sp>
      <p:sp>
        <p:nvSpPr>
          <p:cNvPr id="460806" name="Rectangle 6"/>
          <p:cNvSpPr>
            <a:spLocks noGrp="1" noChangeArrowheads="1"/>
          </p:cNvSpPr>
          <p:nvPr>
            <p:ph type="title"/>
          </p:nvPr>
        </p:nvSpPr>
        <p:spPr>
          <a:xfrm>
            <a:off x="609600" y="457200"/>
            <a:ext cx="7924800" cy="1066800"/>
          </a:xfrm>
        </p:spPr>
        <p:txBody>
          <a:bodyPr/>
          <a:lstStyle/>
          <a:p>
            <a:pPr algn="l">
              <a:defRPr/>
            </a:pPr>
            <a:r>
              <a:rPr lang="en-US" sz="3200" smtClean="0">
                <a:solidFill>
                  <a:srgbClr val="FF0000"/>
                </a:solidFill>
              </a:rPr>
              <a:t>3b.  Record the Cost of the Goods Sold </a:t>
            </a:r>
            <a:br>
              <a:rPr lang="en-US" sz="3200" smtClean="0">
                <a:solidFill>
                  <a:srgbClr val="FF0000"/>
                </a:solidFill>
              </a:rPr>
            </a:br>
            <a:r>
              <a:rPr lang="en-US" sz="3200" smtClean="0">
                <a:solidFill>
                  <a:srgbClr val="FF0000"/>
                </a:solidFill>
              </a:rPr>
              <a:t>       and their removal from inventory.</a:t>
            </a:r>
            <a:endParaRPr lang="en-US" sz="3200" smtClean="0">
              <a:solidFill>
                <a:schemeClr val="hlink"/>
              </a:solidFill>
            </a:endParaRPr>
          </a:p>
        </p:txBody>
      </p:sp>
      <p:sp>
        <p:nvSpPr>
          <p:cNvPr id="460807" name="Text Box 7"/>
          <p:cNvSpPr txBox="1">
            <a:spLocks noChangeArrowheads="1"/>
          </p:cNvSpPr>
          <p:nvPr/>
        </p:nvSpPr>
        <p:spPr bwMode="auto">
          <a:xfrm>
            <a:off x="5638800" y="2438400"/>
            <a:ext cx="2286000" cy="366713"/>
          </a:xfrm>
          <a:prstGeom prst="rect">
            <a:avLst/>
          </a:prstGeom>
          <a:solidFill>
            <a:srgbClr val="DEFF1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FF0000"/>
                </a:solidFill>
                <a:latin typeface="Arial" charset="0"/>
              </a:rPr>
              <a:t>Cost of goods sold</a:t>
            </a:r>
          </a:p>
        </p:txBody>
      </p:sp>
      <p:sp>
        <p:nvSpPr>
          <p:cNvPr id="460808" name="Line 8"/>
          <p:cNvSpPr>
            <a:spLocks noChangeShapeType="1"/>
          </p:cNvSpPr>
          <p:nvPr/>
        </p:nvSpPr>
        <p:spPr bwMode="auto">
          <a:xfrm flipH="1">
            <a:off x="6858000" y="2743200"/>
            <a:ext cx="22860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809" name="Oval 9"/>
          <p:cNvSpPr>
            <a:spLocks noChangeArrowheads="1"/>
          </p:cNvSpPr>
          <p:nvPr/>
        </p:nvSpPr>
        <p:spPr bwMode="auto">
          <a:xfrm>
            <a:off x="3048000" y="4953000"/>
            <a:ext cx="3505200" cy="1371600"/>
          </a:xfrm>
          <a:prstGeom prst="ellipse">
            <a:avLst/>
          </a:prstGeom>
          <a:solidFill>
            <a:schemeClr val="folHlink"/>
          </a:solidFill>
          <a:ln w="12700">
            <a:solidFill>
              <a:schemeClr val="tx1"/>
            </a:solidFill>
            <a:round/>
            <a:headEnd/>
            <a:tailEnd/>
          </a:ln>
        </p:spPr>
        <p:txBody>
          <a:bodyPr wrap="none" anchor="ctr"/>
          <a:lstStyle/>
          <a:p>
            <a:pPr algn="ctr"/>
            <a:r>
              <a:rPr lang="en-US" b="1"/>
              <a:t>Asset Use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05">
                                            <p:txEl>
                                              <p:charRg st="4294967295" end="4294967295"/>
                                            </p:txEl>
                                          </p:spTgt>
                                        </p:tgtEl>
                                        <p:attrNameLst>
                                          <p:attrName>style.visibility</p:attrName>
                                        </p:attrNameLst>
                                      </p:cBhvr>
                                      <p:to>
                                        <p:strVal val="visible"/>
                                      </p:to>
                                    </p:set>
                                    <p:anim calcmode="lin" valueType="num">
                                      <p:cBhvr additive="base">
                                        <p:cTn id="7" dur="500" fill="hold"/>
                                        <p:tgtEl>
                                          <p:spTgt spid="460805">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05">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460804"/>
                                        </p:tgtEl>
                                        <p:attrNameLst>
                                          <p:attrName>style.visibility</p:attrName>
                                        </p:attrNameLst>
                                      </p:cBhvr>
                                      <p:to>
                                        <p:strVal val="visible"/>
                                      </p:to>
                                    </p:set>
                                  </p:childTnLst>
                                </p:cTn>
                              </p:par>
                            </p:childTnLst>
                          </p:cTn>
                        </p:par>
                        <p:par>
                          <p:cTn id="13" fill="hold" nodeType="afterGroup">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460807"/>
                                        </p:tgtEl>
                                        <p:attrNameLst>
                                          <p:attrName>style.visibility</p:attrName>
                                        </p:attrNameLst>
                                      </p:cBhvr>
                                      <p:to>
                                        <p:strVal val="visible"/>
                                      </p:to>
                                    </p:set>
                                    <p:anim calcmode="lin" valueType="num">
                                      <p:cBhvr additive="base">
                                        <p:cTn id="16" dur="500" fill="hold"/>
                                        <p:tgtEl>
                                          <p:spTgt spid="460807"/>
                                        </p:tgtEl>
                                        <p:attrNameLst>
                                          <p:attrName>ppt_x</p:attrName>
                                        </p:attrNameLst>
                                      </p:cBhvr>
                                      <p:tavLst>
                                        <p:tav tm="0">
                                          <p:val>
                                            <p:strVal val="0-#ppt_w/2"/>
                                          </p:val>
                                        </p:tav>
                                        <p:tav tm="100000">
                                          <p:val>
                                            <p:strVal val="#ppt_x"/>
                                          </p:val>
                                        </p:tav>
                                      </p:tavLst>
                                    </p:anim>
                                    <p:anim calcmode="lin" valueType="num">
                                      <p:cBhvr additive="base">
                                        <p:cTn id="17" dur="500" fill="hold"/>
                                        <p:tgtEl>
                                          <p:spTgt spid="460807"/>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60808"/>
                                        </p:tgtEl>
                                        <p:attrNameLst>
                                          <p:attrName>style.visibility</p:attrName>
                                        </p:attrNameLst>
                                      </p:cBhvr>
                                      <p:to>
                                        <p:strVal val="visible"/>
                                      </p:to>
                                    </p:set>
                                    <p:animEffect transition="in" filter="wipe(up)">
                                      <p:cBhvr>
                                        <p:cTn id="21" dur="500"/>
                                        <p:tgtEl>
                                          <p:spTgt spid="4608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60809"/>
                                        </p:tgtEl>
                                        <p:attrNameLst>
                                          <p:attrName>style.visibility</p:attrName>
                                        </p:attrNameLst>
                                      </p:cBhvr>
                                      <p:to>
                                        <p:strVal val="visible"/>
                                      </p:to>
                                    </p:set>
                                    <p:anim to="" calcmode="lin" valueType="num">
                                      <p:cBhvr>
                                        <p:cTn id="26" dur="1" fill="hold"/>
                                        <p:tgtEl>
                                          <p:spTgt spid="4608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5" grpId="0" autoUpdateAnimBg="0"/>
      <p:bldP spid="460807" grpId="0" animBg="1" autoUpdateAnimBg="0"/>
      <p:bldP spid="460808" grpId="0" animBg="1"/>
      <p:bldP spid="4608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7EFBA16E-E353-43D9-9FCC-CC4C19EA87CA}" type="slidenum">
              <a:rPr lang="en-US"/>
              <a:pPr>
                <a:defRPr/>
              </a:pPr>
              <a:t>29</a:t>
            </a:fld>
            <a:endParaRPr lang="en-US" sz="1400" b="0">
              <a:solidFill>
                <a:schemeClr val="tx1"/>
              </a:solidFill>
              <a:latin typeface="Times New Roman" pitchFamily="18" charset="0"/>
            </a:endParaRPr>
          </a:p>
        </p:txBody>
      </p:sp>
      <p:sp>
        <p:nvSpPr>
          <p:cNvPr id="133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31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2852" name="Rectangle 4"/>
          <p:cNvSpPr>
            <a:spLocks noGrp="1" noChangeArrowheads="1"/>
          </p:cNvSpPr>
          <p:nvPr>
            <p:ph type="title"/>
          </p:nvPr>
        </p:nvSpPr>
        <p:spPr>
          <a:xfrm>
            <a:off x="381000" y="381000"/>
            <a:ext cx="8382000" cy="609600"/>
          </a:xfrm>
          <a:ln w="38100" cap="flat" cmpd="dbl">
            <a:solidFill>
              <a:schemeClr val="accent2"/>
            </a:solidFill>
          </a:ln>
        </p:spPr>
        <p:txBody>
          <a:bodyPr anchor="b"/>
          <a:lstStyle/>
          <a:p>
            <a:pPr algn="l">
              <a:defRPr/>
            </a:pPr>
            <a:r>
              <a:rPr lang="en-US" sz="3000" smtClean="0">
                <a:solidFill>
                  <a:srgbClr val="FF0000"/>
                </a:solidFill>
              </a:rPr>
              <a:t>3b.  Journalize and Post the cost of the sale.</a:t>
            </a:r>
            <a:r>
              <a:rPr lang="en-US" sz="2800" smtClean="0">
                <a:solidFill>
                  <a:srgbClr val="FF0000"/>
                </a:solidFill>
              </a:rPr>
              <a:t>  </a:t>
            </a:r>
            <a:endParaRPr lang="en-US" sz="2800" smtClean="0">
              <a:solidFill>
                <a:srgbClr val="1204C6"/>
              </a:solidFill>
            </a:endParaRPr>
          </a:p>
        </p:txBody>
      </p:sp>
      <p:graphicFrame>
        <p:nvGraphicFramePr>
          <p:cNvPr id="13314" name="Object 5"/>
          <p:cNvGraphicFramePr>
            <a:graphicFrameLocks noChangeAspect="1"/>
          </p:cNvGraphicFramePr>
          <p:nvPr/>
        </p:nvGraphicFramePr>
        <p:xfrm>
          <a:off x="228600" y="1066800"/>
          <a:ext cx="8743950" cy="1600200"/>
        </p:xfrm>
        <a:graphic>
          <a:graphicData uri="http://schemas.openxmlformats.org/presentationml/2006/ole">
            <p:oleObj spid="_x0000_s13329" name="Worksheet" r:id="rId4" imgW="6834240" imgH="980280" progId="Excel.Sheet.8">
              <p:embed/>
            </p:oleObj>
          </a:graphicData>
        </a:graphic>
      </p:graphicFrame>
      <p:graphicFrame>
        <p:nvGraphicFramePr>
          <p:cNvPr id="462854" name="Object 6"/>
          <p:cNvGraphicFramePr>
            <a:graphicFrameLocks noChangeAspect="1"/>
          </p:cNvGraphicFramePr>
          <p:nvPr/>
        </p:nvGraphicFramePr>
        <p:xfrm>
          <a:off x="228600" y="2743200"/>
          <a:ext cx="8763000" cy="3733800"/>
        </p:xfrm>
        <a:graphic>
          <a:graphicData uri="http://schemas.openxmlformats.org/presentationml/2006/ole">
            <p:oleObj spid="_x0000_s13330" name="Worksheet" r:id="rId5" imgW="10052280" imgH="4881600" progId="Excel.Sheet.8">
              <p:embed/>
            </p:oleObj>
          </a:graphicData>
        </a:graphic>
      </p:graphicFrame>
      <p:sp>
        <p:nvSpPr>
          <p:cNvPr id="462855" name="Line 7"/>
          <p:cNvSpPr>
            <a:spLocks noChangeShapeType="1"/>
          </p:cNvSpPr>
          <p:nvPr/>
        </p:nvSpPr>
        <p:spPr bwMode="auto">
          <a:xfrm>
            <a:off x="4953000" y="3352800"/>
            <a:ext cx="762000" cy="1981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2856" name="Line 8"/>
          <p:cNvSpPr>
            <a:spLocks noChangeShapeType="1"/>
          </p:cNvSpPr>
          <p:nvPr/>
        </p:nvSpPr>
        <p:spPr bwMode="auto">
          <a:xfrm flipH="1">
            <a:off x="2133600" y="3657600"/>
            <a:ext cx="4419600" cy="1981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2857" name="Line 9"/>
          <p:cNvSpPr>
            <a:spLocks noChangeShapeType="1"/>
          </p:cNvSpPr>
          <p:nvPr/>
        </p:nvSpPr>
        <p:spPr bwMode="auto">
          <a:xfrm>
            <a:off x="4953000" y="3352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62854"/>
                                        </p:tgtEl>
                                        <p:attrNameLst>
                                          <p:attrName>style.visibility</p:attrName>
                                        </p:attrNameLst>
                                      </p:cBhvr>
                                      <p:to>
                                        <p:strVal val="visible"/>
                                      </p:to>
                                    </p:set>
                                    <p:anim calcmode="lin" valueType="num">
                                      <p:cBhvr additive="base">
                                        <p:cTn id="7" dur="500" fill="hold"/>
                                        <p:tgtEl>
                                          <p:spTgt spid="462854"/>
                                        </p:tgtEl>
                                        <p:attrNameLst>
                                          <p:attrName>ppt_x</p:attrName>
                                        </p:attrNameLst>
                                      </p:cBhvr>
                                      <p:tavLst>
                                        <p:tav tm="0">
                                          <p:val>
                                            <p:strVal val="#ppt_x"/>
                                          </p:val>
                                        </p:tav>
                                        <p:tav tm="100000">
                                          <p:val>
                                            <p:strVal val="#ppt_x"/>
                                          </p:val>
                                        </p:tav>
                                      </p:tavLst>
                                    </p:anim>
                                    <p:anim calcmode="lin" valueType="num">
                                      <p:cBhvr additive="base">
                                        <p:cTn id="8" dur="500" fill="hold"/>
                                        <p:tgtEl>
                                          <p:spTgt spid="4628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62857"/>
                                        </p:tgtEl>
                                        <p:attrNameLst>
                                          <p:attrName>style.visibility</p:attrName>
                                        </p:attrNameLst>
                                      </p:cBhvr>
                                      <p:to>
                                        <p:strVal val="visible"/>
                                      </p:to>
                                    </p:set>
                                    <p:animEffect transition="in" filter="wipe(right)">
                                      <p:cBhvr>
                                        <p:cTn id="13" dur="500"/>
                                        <p:tgtEl>
                                          <p:spTgt spid="462857"/>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62855"/>
                                        </p:tgtEl>
                                        <p:attrNameLst>
                                          <p:attrName>style.visibility</p:attrName>
                                        </p:attrNameLst>
                                      </p:cBhvr>
                                      <p:to>
                                        <p:strVal val="visible"/>
                                      </p:to>
                                    </p:set>
                                    <p:animEffect transition="in" filter="wipe(up)">
                                      <p:cBhvr>
                                        <p:cTn id="17" dur="500"/>
                                        <p:tgtEl>
                                          <p:spTgt spid="462855"/>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62856"/>
                                        </p:tgtEl>
                                        <p:attrNameLst>
                                          <p:attrName>style.visibility</p:attrName>
                                        </p:attrNameLst>
                                      </p:cBhvr>
                                      <p:to>
                                        <p:strVal val="visible"/>
                                      </p:to>
                                    </p:set>
                                    <p:animEffect transition="in" filter="wipe(up)">
                                      <p:cBhvr>
                                        <p:cTn id="21" dur="500"/>
                                        <p:tgtEl>
                                          <p:spTgt spid="462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5" grpId="0" animBg="1"/>
      <p:bldP spid="462856" grpId="0" animBg="1"/>
      <p:bldP spid="46285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pPr>
              <a:defRPr/>
            </a:pPr>
            <a:r>
              <a:rPr lang="en-US"/>
              <a:t>5- </a:t>
            </a:r>
            <a:fld id="{30FB94DC-FCFA-494F-8BA9-7B5C6B0A2924}" type="slidenum">
              <a:rPr lang="en-US"/>
              <a:pPr>
                <a:defRPr/>
              </a:pPr>
              <a:t>3</a:t>
            </a:fld>
            <a:endParaRPr lang="en-US" sz="1400" b="0">
              <a:solidFill>
                <a:schemeClr val="tx1"/>
              </a:solidFill>
              <a:latin typeface="Times New Roman" pitchFamily="18" charset="0"/>
            </a:endParaRPr>
          </a:p>
        </p:txBody>
      </p:sp>
      <p:sp>
        <p:nvSpPr>
          <p:cNvPr id="307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6628" name="Rectangle 4"/>
          <p:cNvSpPr>
            <a:spLocks noGrp="1" noChangeArrowheads="1"/>
          </p:cNvSpPr>
          <p:nvPr>
            <p:ph type="title"/>
          </p:nvPr>
        </p:nvSpPr>
        <p:spPr/>
        <p:txBody>
          <a:bodyPr/>
          <a:lstStyle/>
          <a:p>
            <a:pPr>
              <a:defRPr/>
            </a:pPr>
            <a:r>
              <a:rPr lang="en-US" smtClean="0"/>
              <a:t>Inventory Cost</a:t>
            </a:r>
          </a:p>
        </p:txBody>
      </p:sp>
      <p:sp>
        <p:nvSpPr>
          <p:cNvPr id="26629" name="Rectangle 5"/>
          <p:cNvSpPr>
            <a:spLocks noGrp="1" noChangeArrowheads="1"/>
          </p:cNvSpPr>
          <p:nvPr>
            <p:ph type="body" sz="half" idx="1"/>
          </p:nvPr>
        </p:nvSpPr>
        <p:spPr>
          <a:xfrm>
            <a:off x="381000" y="1600200"/>
            <a:ext cx="5334000" cy="3048000"/>
          </a:xfrm>
          <a:noFill/>
        </p:spPr>
        <p:txBody>
          <a:bodyPr/>
          <a:lstStyle/>
          <a:p>
            <a:pPr>
              <a:buFont typeface="Monotype Sorts" pitchFamily="2" charset="2"/>
              <a:buNone/>
            </a:pPr>
            <a:r>
              <a:rPr lang="en-US" sz="2800" smtClean="0"/>
              <a:t>	The </a:t>
            </a:r>
            <a:r>
              <a:rPr lang="en-US" sz="2800" smtClean="0">
                <a:solidFill>
                  <a:schemeClr val="hlink"/>
                </a:solidFill>
              </a:rPr>
              <a:t>cost principle</a:t>
            </a:r>
            <a:r>
              <a:rPr lang="en-US" sz="2800" smtClean="0"/>
              <a:t> requires that inventory be recorded for the price paid or the consideration given up.</a:t>
            </a:r>
          </a:p>
          <a:p>
            <a:pPr>
              <a:buFont typeface="Monotype Sorts" pitchFamily="2" charset="2"/>
              <a:buNone/>
            </a:pPr>
            <a:r>
              <a:rPr lang="en-US" sz="2800" smtClean="0"/>
              <a:t>	</a:t>
            </a:r>
            <a:r>
              <a:rPr lang="en-US" sz="2800" smtClean="0">
                <a:solidFill>
                  <a:schemeClr val="hlink"/>
                </a:solidFill>
              </a:rPr>
              <a:t>What type of transaction is the purchase of inventory?</a:t>
            </a:r>
          </a:p>
        </p:txBody>
      </p:sp>
      <p:graphicFrame>
        <p:nvGraphicFramePr>
          <p:cNvPr id="3074" name="Object 6"/>
          <p:cNvGraphicFramePr>
            <a:graphicFrameLocks noGrp="1"/>
          </p:cNvGraphicFramePr>
          <p:nvPr>
            <p:ph type="clipArt" sz="half" idx="2"/>
          </p:nvPr>
        </p:nvGraphicFramePr>
        <p:xfrm>
          <a:off x="5867400" y="2292350"/>
          <a:ext cx="2733675" cy="2503488"/>
        </p:xfrm>
        <a:graphic>
          <a:graphicData uri="http://schemas.openxmlformats.org/presentationml/2006/ole">
            <p:oleObj spid="_x0000_s3084" name="Clip" r:id="rId4" imgW="4625340" imgH="4239768" progId="">
              <p:embed/>
            </p:oleObj>
          </a:graphicData>
        </a:graphic>
      </p:graphicFrame>
      <p:sp>
        <p:nvSpPr>
          <p:cNvPr id="26632" name="Text Box 8"/>
          <p:cNvSpPr txBox="1">
            <a:spLocks noChangeArrowheads="1"/>
          </p:cNvSpPr>
          <p:nvPr/>
        </p:nvSpPr>
        <p:spPr bwMode="auto">
          <a:xfrm>
            <a:off x="4267200" y="5181600"/>
            <a:ext cx="4038600" cy="1004888"/>
          </a:xfrm>
          <a:prstGeom prst="rect">
            <a:avLst/>
          </a:prstGeom>
          <a:noFill/>
          <a:ln w="12700">
            <a:noFill/>
            <a:miter lim="800000"/>
            <a:headEnd/>
            <a:tailEnd/>
          </a:ln>
          <a:effectLst/>
        </p:spPr>
        <p:txBody>
          <a:bodyPr>
            <a:spAutoFit/>
          </a:bodyPr>
          <a:lstStyle/>
          <a:p>
            <a:pPr>
              <a:spcBef>
                <a:spcPct val="50000"/>
              </a:spcBef>
              <a:defRPr/>
            </a:pPr>
            <a:r>
              <a:rPr lang="en-US" b="1"/>
              <a:t>Asset </a:t>
            </a:r>
            <a:r>
              <a:rPr lang="en-US" b="1" u="sng">
                <a:effectLst>
                  <a:outerShdw blurRad="38100" dist="38100" dir="2700000" algn="tl">
                    <a:srgbClr val="C0C0C0"/>
                  </a:outerShdw>
                </a:effectLst>
              </a:rPr>
              <a:t>Exchange </a:t>
            </a:r>
            <a:r>
              <a:rPr lang="en-US" b="1"/>
              <a:t>if cash paid.</a:t>
            </a:r>
          </a:p>
          <a:p>
            <a:pPr>
              <a:spcBef>
                <a:spcPct val="50000"/>
              </a:spcBef>
              <a:defRPr/>
            </a:pPr>
            <a:r>
              <a:rPr lang="en-US" b="1"/>
              <a:t>Asset </a:t>
            </a:r>
            <a:r>
              <a:rPr lang="en-US" b="1" u="sng">
                <a:effectLst>
                  <a:outerShdw blurRad="38100" dist="38100" dir="2700000" algn="tl">
                    <a:srgbClr val="C0C0C0"/>
                  </a:outerShdw>
                </a:effectLst>
              </a:rPr>
              <a:t>Source</a:t>
            </a:r>
            <a:r>
              <a:rPr lang="en-US" b="1"/>
              <a:t> if “on account”.</a:t>
            </a: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32">
                                            <p:txEl>
                                              <p:pRg st="0" end="0"/>
                                            </p:txEl>
                                          </p:spTgt>
                                        </p:tgtEl>
                                        <p:attrNameLst>
                                          <p:attrName>style.visibility</p:attrName>
                                        </p:attrNameLst>
                                      </p:cBhvr>
                                      <p:to>
                                        <p:strVal val="visible"/>
                                      </p:to>
                                    </p:set>
                                    <p:anim calcmode="lin" valueType="num">
                                      <p:cBhvr additive="base">
                                        <p:cTn id="19" dur="500" fill="hold"/>
                                        <p:tgtEl>
                                          <p:spTgt spid="2663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32">
                                            <p:txEl>
                                              <p:pRg st="1" end="1"/>
                                            </p:txEl>
                                          </p:spTgt>
                                        </p:tgtEl>
                                        <p:attrNameLst>
                                          <p:attrName>style.visibility</p:attrName>
                                        </p:attrNameLst>
                                      </p:cBhvr>
                                      <p:to>
                                        <p:strVal val="visible"/>
                                      </p:to>
                                    </p:set>
                                    <p:anim calcmode="lin" valueType="num">
                                      <p:cBhvr additive="base">
                                        <p:cTn id="25" dur="500" fill="hold"/>
                                        <p:tgtEl>
                                          <p:spTgt spid="2663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3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autoUpdateAnimBg="0"/>
      <p:bldP spid="2663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r>
              <a:rPr lang="en-US"/>
              <a:t>5- </a:t>
            </a:r>
            <a:fld id="{113100BC-83C5-48D7-A3EB-20967B5A88F7}" type="slidenum">
              <a:rPr lang="en-US"/>
              <a:pPr>
                <a:defRPr/>
              </a:pPr>
              <a:t>30</a:t>
            </a:fld>
            <a:endParaRPr lang="en-US" sz="1400" b="0">
              <a:solidFill>
                <a:schemeClr val="tx1"/>
              </a:solidFill>
              <a:latin typeface="Times New Roman" pitchFamily="18" charset="0"/>
            </a:endParaRPr>
          </a:p>
        </p:txBody>
      </p:sp>
      <p:sp>
        <p:nvSpPr>
          <p:cNvPr id="1434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4900" name="Rectangle 4"/>
          <p:cNvSpPr>
            <a:spLocks noGrp="1" noChangeArrowheads="1"/>
          </p:cNvSpPr>
          <p:nvPr>
            <p:ph type="title"/>
          </p:nvPr>
        </p:nvSpPr>
        <p:spPr>
          <a:xfrm>
            <a:off x="533400" y="304800"/>
            <a:ext cx="8077200" cy="1219200"/>
          </a:xfrm>
          <a:ln w="38100" cap="flat" cmpd="dbl">
            <a:solidFill>
              <a:schemeClr val="accent2"/>
            </a:solidFill>
          </a:ln>
        </p:spPr>
        <p:txBody>
          <a:bodyPr anchor="b"/>
          <a:lstStyle/>
          <a:p>
            <a:pPr marL="838200" indent="-838200" algn="l">
              <a:defRPr/>
            </a:pPr>
            <a:r>
              <a:rPr lang="en-US" sz="3600" smtClean="0">
                <a:solidFill>
                  <a:schemeClr val="hlink"/>
                </a:solidFill>
              </a:rPr>
              <a:t>4.</a:t>
            </a:r>
            <a:r>
              <a:rPr lang="en-US" sz="3600" b="0" smtClean="0">
                <a:solidFill>
                  <a:schemeClr val="hlink"/>
                </a:solidFill>
              </a:rPr>
              <a:t>  </a:t>
            </a:r>
            <a:r>
              <a:rPr lang="en-US" sz="3600" smtClean="0">
                <a:solidFill>
                  <a:schemeClr val="hlink"/>
                </a:solidFill>
              </a:rPr>
              <a:t>The customer in Transaction #3A returned 20 units for credit.</a:t>
            </a:r>
          </a:p>
        </p:txBody>
      </p:sp>
      <p:graphicFrame>
        <p:nvGraphicFramePr>
          <p:cNvPr id="464901" name="Object 5"/>
          <p:cNvGraphicFramePr>
            <a:graphicFrameLocks noChangeAspect="1"/>
          </p:cNvGraphicFramePr>
          <p:nvPr/>
        </p:nvGraphicFramePr>
        <p:xfrm>
          <a:off x="228600" y="4038600"/>
          <a:ext cx="8742363" cy="1600200"/>
        </p:xfrm>
        <a:graphic>
          <a:graphicData uri="http://schemas.openxmlformats.org/presentationml/2006/ole">
            <p:oleObj spid="_x0000_s14351" name="Worksheet" r:id="rId4" imgW="6549480" imgH="970560" progId="Excel.Sheet.8">
              <p:embed/>
            </p:oleObj>
          </a:graphicData>
        </a:graphic>
      </p:graphicFrame>
      <p:sp>
        <p:nvSpPr>
          <p:cNvPr id="464902" name="Text Box 6"/>
          <p:cNvSpPr txBox="1">
            <a:spLocks noChangeArrowheads="1"/>
          </p:cNvSpPr>
          <p:nvPr/>
        </p:nvSpPr>
        <p:spPr bwMode="auto">
          <a:xfrm>
            <a:off x="381000" y="2971800"/>
            <a:ext cx="4648200"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5000"/>
              </a:lnSpc>
              <a:spcBef>
                <a:spcPct val="20000"/>
              </a:spcBef>
            </a:pPr>
            <a:r>
              <a:rPr lang="en-US" sz="3200" b="1">
                <a:latin typeface="Arial" charset="0"/>
              </a:rPr>
              <a:t>$6 </a:t>
            </a:r>
            <a:r>
              <a:rPr lang="en-US" sz="2000" b="1">
                <a:latin typeface="Arial" charset="0"/>
              </a:rPr>
              <a:t>sales price</a:t>
            </a:r>
            <a:r>
              <a:rPr lang="en-US" sz="3200" b="1">
                <a:latin typeface="Arial" charset="0"/>
              </a:rPr>
              <a:t> x 20 units = $120</a:t>
            </a:r>
          </a:p>
        </p:txBody>
      </p:sp>
      <p:sp>
        <p:nvSpPr>
          <p:cNvPr id="464903" name="Text Box 7"/>
          <p:cNvSpPr txBox="1">
            <a:spLocks noChangeArrowheads="1"/>
          </p:cNvSpPr>
          <p:nvPr/>
        </p:nvSpPr>
        <p:spPr bwMode="auto">
          <a:xfrm>
            <a:off x="838200" y="1676400"/>
            <a:ext cx="7467600" cy="984250"/>
          </a:xfrm>
          <a:prstGeom prst="rect">
            <a:avLst/>
          </a:prstGeom>
          <a:noFill/>
          <a:ln w="38100" cmpd="dbl">
            <a:solidFill>
              <a:srgbClr val="FF0000"/>
            </a:solid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latin typeface="Arial" charset="0"/>
              </a:rPr>
              <a:t>4a. Remove the previously recorded Sales Revenue and related Account Receivable.</a:t>
            </a:r>
            <a:r>
              <a:rPr lang="en-US" sz="2800" b="1">
                <a:solidFill>
                  <a:schemeClr val="hlink"/>
                </a:solidFill>
                <a:effectLst>
                  <a:outerShdw blurRad="38100" dist="38100" dir="2700000" algn="tl">
                    <a:srgbClr val="C0C0C0"/>
                  </a:outerShdw>
                </a:effectLst>
                <a:latin typeface="Arial" charset="0"/>
              </a:rPr>
              <a:t> </a:t>
            </a:r>
          </a:p>
        </p:txBody>
      </p:sp>
      <p:sp>
        <p:nvSpPr>
          <p:cNvPr id="464904" name="Text Box 8"/>
          <p:cNvSpPr txBox="1">
            <a:spLocks noChangeArrowheads="1"/>
          </p:cNvSpPr>
          <p:nvPr/>
        </p:nvSpPr>
        <p:spPr bwMode="auto">
          <a:xfrm>
            <a:off x="5638800" y="2743200"/>
            <a:ext cx="3200400" cy="1200150"/>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A separate “Sales Return” contra-revenue account may be used.</a:t>
            </a:r>
          </a:p>
        </p:txBody>
      </p:sp>
      <p:sp>
        <p:nvSpPr>
          <p:cNvPr id="464905" name="Line 9"/>
          <p:cNvSpPr>
            <a:spLocks noChangeShapeType="1"/>
          </p:cNvSpPr>
          <p:nvPr/>
        </p:nvSpPr>
        <p:spPr bwMode="auto">
          <a:xfrm flipH="1">
            <a:off x="6172200" y="3962400"/>
            <a:ext cx="5334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4906" name="Oval 10"/>
          <p:cNvSpPr>
            <a:spLocks noChangeArrowheads="1"/>
          </p:cNvSpPr>
          <p:nvPr/>
        </p:nvSpPr>
        <p:spPr bwMode="auto">
          <a:xfrm>
            <a:off x="2286000" y="5715000"/>
            <a:ext cx="4038600" cy="762000"/>
          </a:xfrm>
          <a:prstGeom prst="ellipse">
            <a:avLst/>
          </a:prstGeom>
          <a:solidFill>
            <a:schemeClr val="folHlink"/>
          </a:solidFill>
          <a:ln w="12700">
            <a:solidFill>
              <a:schemeClr val="tx1"/>
            </a:solidFill>
            <a:round/>
            <a:headEnd/>
            <a:tailEnd/>
          </a:ln>
        </p:spPr>
        <p:txBody>
          <a:bodyPr wrap="none" anchor="ctr"/>
          <a:lstStyle/>
          <a:p>
            <a:pPr algn="ctr"/>
            <a:r>
              <a:rPr lang="en-US" b="1"/>
              <a:t>Asset Use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4903">
                                            <p:txEl>
                                              <p:charRg st="4294967295" end="4294967295"/>
                                            </p:txEl>
                                          </p:spTgt>
                                        </p:tgtEl>
                                        <p:attrNameLst>
                                          <p:attrName>style.visibility</p:attrName>
                                        </p:attrNameLst>
                                      </p:cBhvr>
                                      <p:to>
                                        <p:strVal val="visible"/>
                                      </p:to>
                                    </p:set>
                                    <p:anim calcmode="lin" valueType="num">
                                      <p:cBhvr additive="base">
                                        <p:cTn id="7" dur="500" fill="hold"/>
                                        <p:tgtEl>
                                          <p:spTgt spid="46490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4903">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4902"/>
                                        </p:tgtEl>
                                        <p:attrNameLst>
                                          <p:attrName>style.visibility</p:attrName>
                                        </p:attrNameLst>
                                      </p:cBhvr>
                                      <p:to>
                                        <p:strVal val="visible"/>
                                      </p:to>
                                    </p:set>
                                    <p:anim calcmode="lin" valueType="num">
                                      <p:cBhvr additive="base">
                                        <p:cTn id="13" dur="500" fill="hold"/>
                                        <p:tgtEl>
                                          <p:spTgt spid="464902"/>
                                        </p:tgtEl>
                                        <p:attrNameLst>
                                          <p:attrName>ppt_x</p:attrName>
                                        </p:attrNameLst>
                                      </p:cBhvr>
                                      <p:tavLst>
                                        <p:tav tm="0">
                                          <p:val>
                                            <p:strVal val="#ppt_x"/>
                                          </p:val>
                                        </p:tav>
                                        <p:tav tm="100000">
                                          <p:val>
                                            <p:strVal val="#ppt_x"/>
                                          </p:val>
                                        </p:tav>
                                      </p:tavLst>
                                    </p:anim>
                                    <p:anim calcmode="lin" valueType="num">
                                      <p:cBhvr additive="base">
                                        <p:cTn id="14" dur="500" fill="hold"/>
                                        <p:tgtEl>
                                          <p:spTgt spid="4649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64901"/>
                                        </p:tgtEl>
                                        <p:attrNameLst>
                                          <p:attrName>style.visibility</p:attrName>
                                        </p:attrNameLst>
                                      </p:cBhvr>
                                      <p:to>
                                        <p:strVal val="visible"/>
                                      </p:to>
                                    </p:set>
                                  </p:childTnLst>
                                </p:cTn>
                              </p:par>
                            </p:childTnLst>
                          </p:cTn>
                        </p:par>
                        <p:par>
                          <p:cTn id="19" fill="hold" nodeType="afterGroup">
                            <p:stCondLst>
                              <p:cond delay="500"/>
                            </p:stCondLst>
                            <p:childTnLst>
                              <p:par>
                                <p:cTn id="20" presetID="2" presetClass="entr" presetSubtype="9" fill="hold" grpId="0" nodeType="afterEffect">
                                  <p:stCondLst>
                                    <p:cond delay="0"/>
                                  </p:stCondLst>
                                  <p:childTnLst>
                                    <p:set>
                                      <p:cBhvr>
                                        <p:cTn id="21" dur="1" fill="hold">
                                          <p:stCondLst>
                                            <p:cond delay="0"/>
                                          </p:stCondLst>
                                        </p:cTn>
                                        <p:tgtEl>
                                          <p:spTgt spid="464904"/>
                                        </p:tgtEl>
                                        <p:attrNameLst>
                                          <p:attrName>style.visibility</p:attrName>
                                        </p:attrNameLst>
                                      </p:cBhvr>
                                      <p:to>
                                        <p:strVal val="visible"/>
                                      </p:to>
                                    </p:set>
                                    <p:anim calcmode="lin" valueType="num">
                                      <p:cBhvr additive="base">
                                        <p:cTn id="22" dur="500" fill="hold"/>
                                        <p:tgtEl>
                                          <p:spTgt spid="464904"/>
                                        </p:tgtEl>
                                        <p:attrNameLst>
                                          <p:attrName>ppt_x</p:attrName>
                                        </p:attrNameLst>
                                      </p:cBhvr>
                                      <p:tavLst>
                                        <p:tav tm="0">
                                          <p:val>
                                            <p:strVal val="0-#ppt_w/2"/>
                                          </p:val>
                                        </p:tav>
                                        <p:tav tm="100000">
                                          <p:val>
                                            <p:strVal val="#ppt_x"/>
                                          </p:val>
                                        </p:tav>
                                      </p:tavLst>
                                    </p:anim>
                                    <p:anim calcmode="lin" valueType="num">
                                      <p:cBhvr additive="base">
                                        <p:cTn id="23" dur="500" fill="hold"/>
                                        <p:tgtEl>
                                          <p:spTgt spid="464904"/>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464905"/>
                                        </p:tgtEl>
                                        <p:attrNameLst>
                                          <p:attrName>style.visibility</p:attrName>
                                        </p:attrNameLst>
                                      </p:cBhvr>
                                      <p:to>
                                        <p:strVal val="visible"/>
                                      </p:to>
                                    </p:set>
                                    <p:animEffect transition="in" filter="wipe(up)">
                                      <p:cBhvr>
                                        <p:cTn id="27" dur="500"/>
                                        <p:tgtEl>
                                          <p:spTgt spid="464905"/>
                                        </p:tgtEl>
                                      </p:cBhvr>
                                    </p:animEffect>
                                  </p:childTnLst>
                                </p:cTn>
                              </p:par>
                            </p:childTnLst>
                          </p:cTn>
                        </p:par>
                        <p:par>
                          <p:cTn id="28" fill="hold" nodeType="afterGroup">
                            <p:stCondLst>
                              <p:cond delay="1500"/>
                            </p:stCondLst>
                            <p:childTnLst>
                              <p:par>
                                <p:cTn id="29" presetID="24" presetClass="entr" presetSubtype="0" fill="hold" grpId="0" nodeType="afterEffect">
                                  <p:stCondLst>
                                    <p:cond delay="0"/>
                                  </p:stCondLst>
                                  <p:childTnLst>
                                    <p:set>
                                      <p:cBhvr>
                                        <p:cTn id="30" dur="1" fill="hold">
                                          <p:stCondLst>
                                            <p:cond delay="0"/>
                                          </p:stCondLst>
                                        </p:cTn>
                                        <p:tgtEl>
                                          <p:spTgt spid="464906"/>
                                        </p:tgtEl>
                                        <p:attrNameLst>
                                          <p:attrName>style.visibility</p:attrName>
                                        </p:attrNameLst>
                                      </p:cBhvr>
                                      <p:to>
                                        <p:strVal val="visible"/>
                                      </p:to>
                                    </p:set>
                                    <p:anim to="" calcmode="lin" valueType="num">
                                      <p:cBhvr>
                                        <p:cTn id="31" dur="1" fill="hold"/>
                                        <p:tgtEl>
                                          <p:spTgt spid="4649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autoUpdateAnimBg="0"/>
      <p:bldP spid="464903" grpId="0" autoUpdateAnimBg="0"/>
      <p:bldP spid="464904" grpId="0" animBg="1" autoUpdateAnimBg="0"/>
      <p:bldP spid="464905" grpId="0" animBg="1"/>
      <p:bldP spid="46490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F56A156B-82CD-4D3E-82FC-EB1F74841818}" type="slidenum">
              <a:rPr lang="en-US"/>
              <a:pPr>
                <a:defRPr/>
              </a:pPr>
              <a:t>31</a:t>
            </a:fld>
            <a:endParaRPr lang="en-US" sz="1400" b="0">
              <a:solidFill>
                <a:schemeClr val="tx1"/>
              </a:solidFill>
              <a:latin typeface="Times New Roman" pitchFamily="18" charset="0"/>
            </a:endParaRPr>
          </a:p>
        </p:txBody>
      </p:sp>
      <p:sp>
        <p:nvSpPr>
          <p:cNvPr id="153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6948" name="Rectangle 4"/>
          <p:cNvSpPr>
            <a:spLocks noGrp="1" noChangeArrowheads="1"/>
          </p:cNvSpPr>
          <p:nvPr>
            <p:ph type="title"/>
          </p:nvPr>
        </p:nvSpPr>
        <p:spPr>
          <a:xfrm>
            <a:off x="381000" y="381000"/>
            <a:ext cx="8382000" cy="609600"/>
          </a:xfrm>
          <a:ln w="38100" cap="flat" cmpd="dbl">
            <a:solidFill>
              <a:schemeClr val="accent2"/>
            </a:solidFill>
          </a:ln>
        </p:spPr>
        <p:txBody>
          <a:bodyPr anchor="b"/>
          <a:lstStyle/>
          <a:p>
            <a:pPr algn="l">
              <a:defRPr/>
            </a:pPr>
            <a:r>
              <a:rPr lang="en-US" sz="3200" smtClean="0">
                <a:solidFill>
                  <a:srgbClr val="FF0000"/>
                </a:solidFill>
              </a:rPr>
              <a:t>4a.  Journalize and Post the sales return.</a:t>
            </a:r>
            <a:r>
              <a:rPr lang="en-US" sz="2800" smtClean="0">
                <a:solidFill>
                  <a:srgbClr val="FF0000"/>
                </a:solidFill>
              </a:rPr>
              <a:t>  </a:t>
            </a:r>
            <a:endParaRPr lang="en-US" sz="2800" smtClean="0">
              <a:solidFill>
                <a:srgbClr val="1204C6"/>
              </a:solidFill>
            </a:endParaRPr>
          </a:p>
        </p:txBody>
      </p:sp>
      <p:graphicFrame>
        <p:nvGraphicFramePr>
          <p:cNvPr id="15362" name="Object 5"/>
          <p:cNvGraphicFramePr>
            <a:graphicFrameLocks noChangeAspect="1"/>
          </p:cNvGraphicFramePr>
          <p:nvPr/>
        </p:nvGraphicFramePr>
        <p:xfrm>
          <a:off x="228600" y="1066800"/>
          <a:ext cx="8743950" cy="1600200"/>
        </p:xfrm>
        <a:graphic>
          <a:graphicData uri="http://schemas.openxmlformats.org/presentationml/2006/ole">
            <p:oleObj spid="_x0000_s15377" name="Worksheet" r:id="rId4" imgW="6492600" imgH="970560" progId="Excel.Sheet.8">
              <p:embed/>
            </p:oleObj>
          </a:graphicData>
        </a:graphic>
      </p:graphicFrame>
      <p:graphicFrame>
        <p:nvGraphicFramePr>
          <p:cNvPr id="466950" name="Object 6"/>
          <p:cNvGraphicFramePr>
            <a:graphicFrameLocks noChangeAspect="1"/>
          </p:cNvGraphicFramePr>
          <p:nvPr/>
        </p:nvGraphicFramePr>
        <p:xfrm>
          <a:off x="381000" y="2819400"/>
          <a:ext cx="8763000" cy="3617913"/>
        </p:xfrm>
        <a:graphic>
          <a:graphicData uri="http://schemas.openxmlformats.org/presentationml/2006/ole">
            <p:oleObj spid="_x0000_s15378" name="Worksheet" r:id="rId5" imgW="9947880" imgH="4881600" progId="Excel.Sheet.8">
              <p:embed/>
            </p:oleObj>
          </a:graphicData>
        </a:graphic>
      </p:graphicFrame>
      <p:sp>
        <p:nvSpPr>
          <p:cNvPr id="466951" name="Line 7"/>
          <p:cNvSpPr>
            <a:spLocks noChangeShapeType="1"/>
          </p:cNvSpPr>
          <p:nvPr/>
        </p:nvSpPr>
        <p:spPr bwMode="auto">
          <a:xfrm>
            <a:off x="5105400" y="3352800"/>
            <a:ext cx="83820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6952" name="Line 8"/>
          <p:cNvSpPr>
            <a:spLocks noChangeShapeType="1"/>
          </p:cNvSpPr>
          <p:nvPr/>
        </p:nvSpPr>
        <p:spPr bwMode="auto">
          <a:xfrm flipH="1">
            <a:off x="3962400" y="3657600"/>
            <a:ext cx="28956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6953" name="Line 9"/>
          <p:cNvSpPr>
            <a:spLocks noChangeShapeType="1"/>
          </p:cNvSpPr>
          <p:nvPr/>
        </p:nvSpPr>
        <p:spPr bwMode="auto">
          <a:xfrm>
            <a:off x="5105400" y="3352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66950"/>
                                        </p:tgtEl>
                                        <p:attrNameLst>
                                          <p:attrName>style.visibility</p:attrName>
                                        </p:attrNameLst>
                                      </p:cBhvr>
                                      <p:to>
                                        <p:strVal val="visible"/>
                                      </p:to>
                                    </p:set>
                                    <p:anim calcmode="lin" valueType="num">
                                      <p:cBhvr additive="base">
                                        <p:cTn id="7" dur="500" fill="hold"/>
                                        <p:tgtEl>
                                          <p:spTgt spid="466950"/>
                                        </p:tgtEl>
                                        <p:attrNameLst>
                                          <p:attrName>ppt_x</p:attrName>
                                        </p:attrNameLst>
                                      </p:cBhvr>
                                      <p:tavLst>
                                        <p:tav tm="0">
                                          <p:val>
                                            <p:strVal val="#ppt_x"/>
                                          </p:val>
                                        </p:tav>
                                        <p:tav tm="100000">
                                          <p:val>
                                            <p:strVal val="#ppt_x"/>
                                          </p:val>
                                        </p:tav>
                                      </p:tavLst>
                                    </p:anim>
                                    <p:anim calcmode="lin" valueType="num">
                                      <p:cBhvr additive="base">
                                        <p:cTn id="8" dur="500" fill="hold"/>
                                        <p:tgtEl>
                                          <p:spTgt spid="4669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66953"/>
                                        </p:tgtEl>
                                        <p:attrNameLst>
                                          <p:attrName>style.visibility</p:attrName>
                                        </p:attrNameLst>
                                      </p:cBhvr>
                                      <p:to>
                                        <p:strVal val="visible"/>
                                      </p:to>
                                    </p:set>
                                    <p:animEffect transition="in" filter="wipe(right)">
                                      <p:cBhvr>
                                        <p:cTn id="13" dur="500"/>
                                        <p:tgtEl>
                                          <p:spTgt spid="466953"/>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66951"/>
                                        </p:tgtEl>
                                        <p:attrNameLst>
                                          <p:attrName>style.visibility</p:attrName>
                                        </p:attrNameLst>
                                      </p:cBhvr>
                                      <p:to>
                                        <p:strVal val="visible"/>
                                      </p:to>
                                    </p:set>
                                    <p:animEffect transition="in" filter="wipe(up)">
                                      <p:cBhvr>
                                        <p:cTn id="17" dur="500"/>
                                        <p:tgtEl>
                                          <p:spTgt spid="466951"/>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466952"/>
                                        </p:tgtEl>
                                        <p:attrNameLst>
                                          <p:attrName>style.visibility</p:attrName>
                                        </p:attrNameLst>
                                      </p:cBhvr>
                                      <p:to>
                                        <p:strVal val="visible"/>
                                      </p:to>
                                    </p:set>
                                    <p:animEffect transition="in" filter="wipe(right)">
                                      <p:cBhvr>
                                        <p:cTn id="21" dur="500"/>
                                        <p:tgtEl>
                                          <p:spTgt spid="466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1" grpId="0" animBg="1"/>
      <p:bldP spid="466952" grpId="0" animBg="1"/>
      <p:bldP spid="4669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560E0AD9-C48A-4F08-ABB4-571AAFC7C4A3}" type="slidenum">
              <a:rPr lang="en-US"/>
              <a:pPr>
                <a:defRPr/>
              </a:pPr>
              <a:t>32</a:t>
            </a:fld>
            <a:endParaRPr lang="en-US" sz="1400" b="0">
              <a:solidFill>
                <a:schemeClr val="tx1"/>
              </a:solidFill>
              <a:latin typeface="Times New Roman" pitchFamily="18" charset="0"/>
            </a:endParaRPr>
          </a:p>
        </p:txBody>
      </p:sp>
      <p:sp>
        <p:nvSpPr>
          <p:cNvPr id="1638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38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8996" name="Rectangle 4"/>
          <p:cNvSpPr>
            <a:spLocks noGrp="1" noChangeArrowheads="1"/>
          </p:cNvSpPr>
          <p:nvPr>
            <p:ph type="title"/>
          </p:nvPr>
        </p:nvSpPr>
        <p:spPr>
          <a:xfrm>
            <a:off x="228600" y="685800"/>
            <a:ext cx="8610600" cy="2286000"/>
          </a:xfrm>
          <a:ln w="38100" cap="flat" cmpd="dbl">
            <a:solidFill>
              <a:schemeClr val="accent2"/>
            </a:solidFill>
          </a:ln>
        </p:spPr>
        <p:txBody>
          <a:bodyPr anchor="b"/>
          <a:lstStyle/>
          <a:p>
            <a:pPr marL="838200" indent="-838200" algn="l">
              <a:defRPr/>
            </a:pPr>
            <a:r>
              <a:rPr lang="en-US" sz="2800" smtClean="0">
                <a:solidFill>
                  <a:srgbClr val="FF0000"/>
                </a:solidFill>
              </a:rPr>
              <a:t>4b. Put the cost of the 20 returned units back into inventory and out of Cost of Goods Sold.</a:t>
            </a:r>
            <a:r>
              <a:rPr lang="en-US" sz="2800" smtClean="0">
                <a:solidFill>
                  <a:srgbClr val="1204C6"/>
                </a:solidFill>
              </a:rPr>
              <a:t>  (Recall, the units were “costed out” of inventory and charged to Cost of Goods Sold at $4.50 each in Tr. #3b.)</a:t>
            </a:r>
            <a:endParaRPr lang="en-US" sz="2800" b="0" smtClean="0">
              <a:solidFill>
                <a:srgbClr val="FF0000"/>
              </a:solidFill>
            </a:endParaRPr>
          </a:p>
        </p:txBody>
      </p:sp>
      <p:graphicFrame>
        <p:nvGraphicFramePr>
          <p:cNvPr id="468997" name="Object 5"/>
          <p:cNvGraphicFramePr>
            <a:graphicFrameLocks noChangeAspect="1"/>
          </p:cNvGraphicFramePr>
          <p:nvPr/>
        </p:nvGraphicFramePr>
        <p:xfrm>
          <a:off x="401638" y="3886200"/>
          <a:ext cx="8742362" cy="1905000"/>
        </p:xfrm>
        <a:graphic>
          <a:graphicData uri="http://schemas.openxmlformats.org/presentationml/2006/ole">
            <p:oleObj spid="_x0000_s16398" name="Worksheet" r:id="rId4" imgW="6492600" imgH="970560" progId="Excel.Sheet.8">
              <p:embed/>
            </p:oleObj>
          </a:graphicData>
        </a:graphic>
      </p:graphicFrame>
      <p:sp>
        <p:nvSpPr>
          <p:cNvPr id="468998" name="Text Box 6"/>
          <p:cNvSpPr txBox="1">
            <a:spLocks noChangeArrowheads="1"/>
          </p:cNvSpPr>
          <p:nvPr/>
        </p:nvSpPr>
        <p:spPr bwMode="auto">
          <a:xfrm>
            <a:off x="1828800" y="3276600"/>
            <a:ext cx="4648200"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5000"/>
              </a:lnSpc>
              <a:spcBef>
                <a:spcPct val="20000"/>
              </a:spcBef>
            </a:pPr>
            <a:r>
              <a:rPr lang="en-US" sz="3200" b="1">
                <a:latin typeface="Arial" charset="0"/>
              </a:rPr>
              <a:t>$4.50 x 20 units = $90</a:t>
            </a:r>
          </a:p>
        </p:txBody>
      </p:sp>
      <p:sp>
        <p:nvSpPr>
          <p:cNvPr id="468999" name="Text Box 7"/>
          <p:cNvSpPr txBox="1">
            <a:spLocks noChangeArrowheads="1"/>
          </p:cNvSpPr>
          <p:nvPr/>
        </p:nvSpPr>
        <p:spPr bwMode="auto">
          <a:xfrm>
            <a:off x="6629400" y="3048000"/>
            <a:ext cx="2286000" cy="714375"/>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solidFill>
                  <a:srgbClr val="FF0000"/>
                </a:solidFill>
              </a:rPr>
              <a:t>Reduction in “Cost of Goods Sold”.</a:t>
            </a:r>
          </a:p>
        </p:txBody>
      </p:sp>
      <p:sp>
        <p:nvSpPr>
          <p:cNvPr id="469000" name="Line 8"/>
          <p:cNvSpPr>
            <a:spLocks noChangeShapeType="1"/>
          </p:cNvSpPr>
          <p:nvPr/>
        </p:nvSpPr>
        <p:spPr bwMode="auto">
          <a:xfrm flipH="1">
            <a:off x="6934200" y="3733800"/>
            <a:ext cx="990600" cy="1752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9001" name="Oval 9"/>
          <p:cNvSpPr>
            <a:spLocks noChangeArrowheads="1"/>
          </p:cNvSpPr>
          <p:nvPr/>
        </p:nvSpPr>
        <p:spPr bwMode="auto">
          <a:xfrm>
            <a:off x="2895600" y="5867400"/>
            <a:ext cx="2819400" cy="990600"/>
          </a:xfrm>
          <a:prstGeom prst="ellipse">
            <a:avLst/>
          </a:prstGeom>
          <a:solidFill>
            <a:schemeClr val="folHlink"/>
          </a:solidFill>
          <a:ln w="12700">
            <a:solidFill>
              <a:schemeClr val="tx1"/>
            </a:solidFill>
            <a:round/>
            <a:headEnd/>
            <a:tailEnd/>
          </a:ln>
        </p:spPr>
        <p:txBody>
          <a:bodyPr wrap="none" anchor="ctr"/>
          <a:lstStyle/>
          <a:p>
            <a:pPr algn="ctr"/>
            <a:r>
              <a:rPr lang="en-US" b="1"/>
              <a:t>Asset Source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8998"/>
                                        </p:tgtEl>
                                        <p:attrNameLst>
                                          <p:attrName>style.visibility</p:attrName>
                                        </p:attrNameLst>
                                      </p:cBhvr>
                                      <p:to>
                                        <p:strVal val="visible"/>
                                      </p:to>
                                    </p:set>
                                    <p:anim calcmode="lin" valueType="num">
                                      <p:cBhvr additive="base">
                                        <p:cTn id="7" dur="500" fill="hold"/>
                                        <p:tgtEl>
                                          <p:spTgt spid="468998"/>
                                        </p:tgtEl>
                                        <p:attrNameLst>
                                          <p:attrName>ppt_x</p:attrName>
                                        </p:attrNameLst>
                                      </p:cBhvr>
                                      <p:tavLst>
                                        <p:tav tm="0">
                                          <p:val>
                                            <p:strVal val="#ppt_x"/>
                                          </p:val>
                                        </p:tav>
                                        <p:tav tm="100000">
                                          <p:val>
                                            <p:strVal val="#ppt_x"/>
                                          </p:val>
                                        </p:tav>
                                      </p:tavLst>
                                    </p:anim>
                                    <p:anim calcmode="lin" valueType="num">
                                      <p:cBhvr additive="base">
                                        <p:cTn id="8" dur="500" fill="hold"/>
                                        <p:tgtEl>
                                          <p:spTgt spid="4689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68997"/>
                                        </p:tgtEl>
                                        <p:attrNameLst>
                                          <p:attrName>style.visibility</p:attrName>
                                        </p:attrNameLst>
                                      </p:cBhvr>
                                      <p:to>
                                        <p:strVal val="visible"/>
                                      </p:to>
                                    </p:set>
                                    <p:anim calcmode="lin" valueType="num">
                                      <p:cBhvr additive="base">
                                        <p:cTn id="13" dur="500" fill="hold"/>
                                        <p:tgtEl>
                                          <p:spTgt spid="468997"/>
                                        </p:tgtEl>
                                        <p:attrNameLst>
                                          <p:attrName>ppt_x</p:attrName>
                                        </p:attrNameLst>
                                      </p:cBhvr>
                                      <p:tavLst>
                                        <p:tav tm="0">
                                          <p:val>
                                            <p:strVal val="#ppt_x"/>
                                          </p:val>
                                        </p:tav>
                                        <p:tav tm="100000">
                                          <p:val>
                                            <p:strVal val="#ppt_x"/>
                                          </p:val>
                                        </p:tav>
                                      </p:tavLst>
                                    </p:anim>
                                    <p:anim calcmode="lin" valueType="num">
                                      <p:cBhvr additive="base">
                                        <p:cTn id="14" dur="500" fill="hold"/>
                                        <p:tgtEl>
                                          <p:spTgt spid="468997"/>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 presetClass="entr" presetSubtype="9" fill="hold" grpId="0" nodeType="afterEffect">
                                  <p:stCondLst>
                                    <p:cond delay="0"/>
                                  </p:stCondLst>
                                  <p:childTnLst>
                                    <p:set>
                                      <p:cBhvr>
                                        <p:cTn id="17" dur="1" fill="hold">
                                          <p:stCondLst>
                                            <p:cond delay="0"/>
                                          </p:stCondLst>
                                        </p:cTn>
                                        <p:tgtEl>
                                          <p:spTgt spid="468999"/>
                                        </p:tgtEl>
                                        <p:attrNameLst>
                                          <p:attrName>style.visibility</p:attrName>
                                        </p:attrNameLst>
                                      </p:cBhvr>
                                      <p:to>
                                        <p:strVal val="visible"/>
                                      </p:to>
                                    </p:set>
                                    <p:anim calcmode="lin" valueType="num">
                                      <p:cBhvr additive="base">
                                        <p:cTn id="18" dur="500" fill="hold"/>
                                        <p:tgtEl>
                                          <p:spTgt spid="468999"/>
                                        </p:tgtEl>
                                        <p:attrNameLst>
                                          <p:attrName>ppt_x</p:attrName>
                                        </p:attrNameLst>
                                      </p:cBhvr>
                                      <p:tavLst>
                                        <p:tav tm="0">
                                          <p:val>
                                            <p:strVal val="0-#ppt_w/2"/>
                                          </p:val>
                                        </p:tav>
                                        <p:tav tm="100000">
                                          <p:val>
                                            <p:strVal val="#ppt_x"/>
                                          </p:val>
                                        </p:tav>
                                      </p:tavLst>
                                    </p:anim>
                                    <p:anim calcmode="lin" valueType="num">
                                      <p:cBhvr additive="base">
                                        <p:cTn id="19" dur="500" fill="hold"/>
                                        <p:tgtEl>
                                          <p:spTgt spid="468999"/>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69000"/>
                                        </p:tgtEl>
                                        <p:attrNameLst>
                                          <p:attrName>style.visibility</p:attrName>
                                        </p:attrNameLst>
                                      </p:cBhvr>
                                      <p:to>
                                        <p:strVal val="visible"/>
                                      </p:to>
                                    </p:set>
                                    <p:animEffect transition="in" filter="wipe(up)">
                                      <p:cBhvr>
                                        <p:cTn id="23" dur="500"/>
                                        <p:tgtEl>
                                          <p:spTgt spid="469000"/>
                                        </p:tgtEl>
                                      </p:cBhvr>
                                    </p:animEffect>
                                  </p:childTnLst>
                                </p:cTn>
                              </p:par>
                            </p:childTnLst>
                          </p:cTn>
                        </p:par>
                        <p:par>
                          <p:cTn id="24" fill="hold" nodeType="afterGroup">
                            <p:stCondLst>
                              <p:cond delay="1500"/>
                            </p:stCondLst>
                            <p:childTnLst>
                              <p:par>
                                <p:cTn id="25" presetID="24" presetClass="entr" presetSubtype="0" fill="hold" grpId="0" nodeType="afterEffect">
                                  <p:stCondLst>
                                    <p:cond delay="0"/>
                                  </p:stCondLst>
                                  <p:childTnLst>
                                    <p:set>
                                      <p:cBhvr>
                                        <p:cTn id="26" dur="1" fill="hold">
                                          <p:stCondLst>
                                            <p:cond delay="0"/>
                                          </p:stCondLst>
                                        </p:cTn>
                                        <p:tgtEl>
                                          <p:spTgt spid="469001"/>
                                        </p:tgtEl>
                                        <p:attrNameLst>
                                          <p:attrName>style.visibility</p:attrName>
                                        </p:attrNameLst>
                                      </p:cBhvr>
                                      <p:to>
                                        <p:strVal val="visible"/>
                                      </p:to>
                                    </p:set>
                                    <p:anim to="" calcmode="lin" valueType="num">
                                      <p:cBhvr>
                                        <p:cTn id="27" dur="1" fill="hold"/>
                                        <p:tgtEl>
                                          <p:spTgt spid="4690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autoUpdateAnimBg="0"/>
      <p:bldP spid="468999" grpId="0" animBg="1" autoUpdateAnimBg="0"/>
      <p:bldP spid="469000" grpId="0" animBg="1"/>
      <p:bldP spid="4690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5C78FF1D-4428-4E86-B15B-291B7A76F6FD}" type="slidenum">
              <a:rPr lang="en-US"/>
              <a:pPr>
                <a:defRPr/>
              </a:pPr>
              <a:t>33</a:t>
            </a:fld>
            <a:endParaRPr lang="en-US" sz="1400" b="0">
              <a:solidFill>
                <a:schemeClr val="tx1"/>
              </a:solidFill>
              <a:latin typeface="Times New Roman" pitchFamily="18" charset="0"/>
            </a:endParaRPr>
          </a:p>
        </p:txBody>
      </p:sp>
      <p:sp>
        <p:nvSpPr>
          <p:cNvPr id="174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1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1044" name="Rectangle 4"/>
          <p:cNvSpPr>
            <a:spLocks noGrp="1" noChangeArrowheads="1"/>
          </p:cNvSpPr>
          <p:nvPr>
            <p:ph type="title"/>
          </p:nvPr>
        </p:nvSpPr>
        <p:spPr>
          <a:xfrm>
            <a:off x="381000" y="381000"/>
            <a:ext cx="8382000" cy="609600"/>
          </a:xfrm>
          <a:ln w="38100" cap="flat" cmpd="dbl">
            <a:solidFill>
              <a:schemeClr val="accent2"/>
            </a:solidFill>
          </a:ln>
        </p:spPr>
        <p:txBody>
          <a:bodyPr anchor="b"/>
          <a:lstStyle/>
          <a:p>
            <a:pPr algn="l">
              <a:defRPr/>
            </a:pPr>
            <a:r>
              <a:rPr lang="en-US" sz="2800" smtClean="0">
                <a:solidFill>
                  <a:srgbClr val="FF0000"/>
                </a:solidFill>
              </a:rPr>
              <a:t>4b.  Journalize and Post the return to inventory.  </a:t>
            </a:r>
            <a:endParaRPr lang="en-US" sz="2800" smtClean="0">
              <a:solidFill>
                <a:srgbClr val="1204C6"/>
              </a:solidFill>
            </a:endParaRPr>
          </a:p>
        </p:txBody>
      </p:sp>
      <p:graphicFrame>
        <p:nvGraphicFramePr>
          <p:cNvPr id="17410" name="Object 5"/>
          <p:cNvGraphicFramePr>
            <a:graphicFrameLocks noChangeAspect="1"/>
          </p:cNvGraphicFramePr>
          <p:nvPr/>
        </p:nvGraphicFramePr>
        <p:xfrm>
          <a:off x="228600" y="1066800"/>
          <a:ext cx="8743950" cy="1600200"/>
        </p:xfrm>
        <a:graphic>
          <a:graphicData uri="http://schemas.openxmlformats.org/presentationml/2006/ole">
            <p:oleObj spid="_x0000_s17425" name="Worksheet" r:id="rId4" imgW="6492600" imgH="970560" progId="Excel.Sheet.8">
              <p:embed/>
            </p:oleObj>
          </a:graphicData>
        </a:graphic>
      </p:graphicFrame>
      <p:graphicFrame>
        <p:nvGraphicFramePr>
          <p:cNvPr id="471046" name="Object 6"/>
          <p:cNvGraphicFramePr>
            <a:graphicFrameLocks noChangeAspect="1"/>
          </p:cNvGraphicFramePr>
          <p:nvPr/>
        </p:nvGraphicFramePr>
        <p:xfrm>
          <a:off x="381000" y="2819400"/>
          <a:ext cx="8763000" cy="3617913"/>
        </p:xfrm>
        <a:graphic>
          <a:graphicData uri="http://schemas.openxmlformats.org/presentationml/2006/ole">
            <p:oleObj spid="_x0000_s17426" name="Worksheet" r:id="rId5" imgW="9947880" imgH="4881600" progId="Excel.Sheet.8">
              <p:embed/>
            </p:oleObj>
          </a:graphicData>
        </a:graphic>
      </p:graphicFrame>
      <p:sp>
        <p:nvSpPr>
          <p:cNvPr id="471047" name="Line 7"/>
          <p:cNvSpPr>
            <a:spLocks noChangeShapeType="1"/>
          </p:cNvSpPr>
          <p:nvPr/>
        </p:nvSpPr>
        <p:spPr bwMode="auto">
          <a:xfrm flipH="1">
            <a:off x="1447800" y="3429000"/>
            <a:ext cx="4800600" cy="25908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048" name="Line 8"/>
          <p:cNvSpPr>
            <a:spLocks noChangeShapeType="1"/>
          </p:cNvSpPr>
          <p:nvPr/>
        </p:nvSpPr>
        <p:spPr bwMode="auto">
          <a:xfrm flipH="1">
            <a:off x="7391400" y="3581400"/>
            <a:ext cx="228600" cy="1981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049" name="Line 9"/>
          <p:cNvSpPr>
            <a:spLocks noChangeShapeType="1"/>
          </p:cNvSpPr>
          <p:nvPr/>
        </p:nvSpPr>
        <p:spPr bwMode="auto">
          <a:xfrm>
            <a:off x="7391400" y="3581400"/>
            <a:ext cx="228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71046"/>
                                        </p:tgtEl>
                                        <p:attrNameLst>
                                          <p:attrName>style.visibility</p:attrName>
                                        </p:attrNameLst>
                                      </p:cBhvr>
                                      <p:to>
                                        <p:strVal val="visible"/>
                                      </p:to>
                                    </p:set>
                                    <p:anim calcmode="lin" valueType="num">
                                      <p:cBhvr additive="base">
                                        <p:cTn id="7" dur="500" fill="hold"/>
                                        <p:tgtEl>
                                          <p:spTgt spid="471046"/>
                                        </p:tgtEl>
                                        <p:attrNameLst>
                                          <p:attrName>ppt_x</p:attrName>
                                        </p:attrNameLst>
                                      </p:cBhvr>
                                      <p:tavLst>
                                        <p:tav tm="0">
                                          <p:val>
                                            <p:strVal val="#ppt_x"/>
                                          </p:val>
                                        </p:tav>
                                        <p:tav tm="100000">
                                          <p:val>
                                            <p:strVal val="#ppt_x"/>
                                          </p:val>
                                        </p:tav>
                                      </p:tavLst>
                                    </p:anim>
                                    <p:anim calcmode="lin" valueType="num">
                                      <p:cBhvr additive="base">
                                        <p:cTn id="8" dur="500" fill="hold"/>
                                        <p:tgtEl>
                                          <p:spTgt spid="47104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71047"/>
                                        </p:tgtEl>
                                        <p:attrNameLst>
                                          <p:attrName>style.visibility</p:attrName>
                                        </p:attrNameLst>
                                      </p:cBhvr>
                                      <p:to>
                                        <p:strVal val="visible"/>
                                      </p:to>
                                    </p:set>
                                    <p:animEffect transition="in" filter="wipe(up)">
                                      <p:cBhvr>
                                        <p:cTn id="12" dur="500"/>
                                        <p:tgtEl>
                                          <p:spTgt spid="471047"/>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71049"/>
                                        </p:tgtEl>
                                        <p:attrNameLst>
                                          <p:attrName>style.visibility</p:attrName>
                                        </p:attrNameLst>
                                      </p:cBhvr>
                                      <p:to>
                                        <p:strVal val="visible"/>
                                      </p:to>
                                    </p:set>
                                    <p:animEffect transition="in" filter="wipe(left)">
                                      <p:cBhvr>
                                        <p:cTn id="16" dur="500"/>
                                        <p:tgtEl>
                                          <p:spTgt spid="471049"/>
                                        </p:tgtEl>
                                      </p:cBhvr>
                                    </p:animEffect>
                                  </p:childTnLst>
                                </p:cTn>
                              </p:par>
                            </p:childTnLst>
                          </p:cTn>
                        </p:par>
                        <p:par>
                          <p:cTn id="17" fill="hold" nodeType="afterGroup">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471048"/>
                                        </p:tgtEl>
                                        <p:attrNameLst>
                                          <p:attrName>style.visibility</p:attrName>
                                        </p:attrNameLst>
                                      </p:cBhvr>
                                      <p:to>
                                        <p:strVal val="visible"/>
                                      </p:to>
                                    </p:set>
                                    <p:animEffect transition="in" filter="wipe(right)">
                                      <p:cBhvr>
                                        <p:cTn id="20" dur="500"/>
                                        <p:tgtEl>
                                          <p:spTgt spid="47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7" grpId="0" animBg="1"/>
      <p:bldP spid="471048" grpId="0" animBg="1"/>
      <p:bldP spid="4710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r>
              <a:rPr lang="en-US"/>
              <a:t>5- </a:t>
            </a:r>
            <a:fld id="{0664BC23-6484-42D0-AFA8-0A067E5FF286}" type="slidenum">
              <a:rPr lang="en-US"/>
              <a:pPr>
                <a:defRPr/>
              </a:pPr>
              <a:t>34</a:t>
            </a:fld>
            <a:endParaRPr lang="en-US" sz="1400" b="0">
              <a:solidFill>
                <a:schemeClr val="tx1"/>
              </a:solidFill>
              <a:latin typeface="Times New Roman" pitchFamily="18" charset="0"/>
            </a:endParaRPr>
          </a:p>
        </p:txBody>
      </p:sp>
      <p:sp>
        <p:nvSpPr>
          <p:cNvPr id="1843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3092" name="Rectangle 4"/>
          <p:cNvSpPr>
            <a:spLocks noGrp="1" noChangeArrowheads="1"/>
          </p:cNvSpPr>
          <p:nvPr>
            <p:ph type="title"/>
          </p:nvPr>
        </p:nvSpPr>
        <p:spPr>
          <a:xfrm>
            <a:off x="457200" y="304800"/>
            <a:ext cx="8229600" cy="1447800"/>
          </a:xfrm>
          <a:ln w="38100" cap="flat" cmpd="dbl">
            <a:solidFill>
              <a:schemeClr val="accent2"/>
            </a:solidFill>
          </a:ln>
        </p:spPr>
        <p:txBody>
          <a:bodyPr anchor="b"/>
          <a:lstStyle/>
          <a:p>
            <a:pPr marL="838200" indent="-838200" algn="l">
              <a:defRPr/>
            </a:pPr>
            <a:r>
              <a:rPr lang="en-US" sz="2800" smtClean="0">
                <a:solidFill>
                  <a:srgbClr val="1204C6"/>
                </a:solidFill>
              </a:rPr>
              <a:t>5a.  	  The Transaction #3a customer paid </a:t>
            </a:r>
            <a:br>
              <a:rPr lang="en-US" sz="2800" smtClean="0">
                <a:solidFill>
                  <a:srgbClr val="1204C6"/>
                </a:solidFill>
              </a:rPr>
            </a:br>
            <a:r>
              <a:rPr lang="en-US" sz="2800" smtClean="0">
                <a:solidFill>
                  <a:srgbClr val="1204C6"/>
                </a:solidFill>
              </a:rPr>
              <a:t>   within the ten day discount period.</a:t>
            </a:r>
            <a:br>
              <a:rPr lang="en-US" sz="2800" smtClean="0">
                <a:solidFill>
                  <a:srgbClr val="1204C6"/>
                </a:solidFill>
              </a:rPr>
            </a:br>
            <a:r>
              <a:rPr lang="en-US" sz="2800" smtClean="0">
                <a:solidFill>
                  <a:srgbClr val="FF0000"/>
                </a:solidFill>
              </a:rPr>
              <a:t>Record the Sales Discount.  (1/10, n/30)</a:t>
            </a:r>
            <a:endParaRPr lang="en-US" sz="2800" b="0" smtClean="0">
              <a:solidFill>
                <a:srgbClr val="FF0000"/>
              </a:solidFill>
            </a:endParaRPr>
          </a:p>
        </p:txBody>
      </p:sp>
      <p:graphicFrame>
        <p:nvGraphicFramePr>
          <p:cNvPr id="473093" name="Object 5"/>
          <p:cNvGraphicFramePr>
            <a:graphicFrameLocks noChangeAspect="1"/>
          </p:cNvGraphicFramePr>
          <p:nvPr/>
        </p:nvGraphicFramePr>
        <p:xfrm>
          <a:off x="227013" y="3810000"/>
          <a:ext cx="8743950" cy="2133600"/>
        </p:xfrm>
        <a:graphic>
          <a:graphicData uri="http://schemas.openxmlformats.org/presentationml/2006/ole">
            <p:oleObj spid="_x0000_s18445" name="Worksheet" r:id="rId4" imgW="6492600" imgH="1379880" progId="Excel.Sheet.8">
              <p:embed/>
            </p:oleObj>
          </a:graphicData>
        </a:graphic>
      </p:graphicFrame>
      <p:sp>
        <p:nvSpPr>
          <p:cNvPr id="473094" name="Text Box 6"/>
          <p:cNvSpPr txBox="1">
            <a:spLocks noChangeArrowheads="1"/>
          </p:cNvSpPr>
          <p:nvPr/>
        </p:nvSpPr>
        <p:spPr bwMode="auto">
          <a:xfrm>
            <a:off x="762000" y="1828800"/>
            <a:ext cx="7772400"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5000"/>
              </a:lnSpc>
              <a:spcBef>
                <a:spcPct val="20000"/>
              </a:spcBef>
            </a:pPr>
            <a:r>
              <a:rPr lang="en-US"/>
              <a:t>Original Account Receivable (Transaction 3a) 	$3,720</a:t>
            </a:r>
          </a:p>
          <a:p>
            <a:pPr>
              <a:lnSpc>
                <a:spcPct val="85000"/>
              </a:lnSpc>
              <a:spcBef>
                <a:spcPct val="20000"/>
              </a:spcBef>
            </a:pPr>
            <a:r>
              <a:rPr lang="en-US"/>
              <a:t>Less:  Sales Return (Transaction 4a) 			</a:t>
            </a:r>
            <a:r>
              <a:rPr lang="en-US" u="sng"/>
              <a:t>     120</a:t>
            </a:r>
          </a:p>
          <a:p>
            <a:pPr>
              <a:lnSpc>
                <a:spcPct val="85000"/>
              </a:lnSpc>
              <a:spcBef>
                <a:spcPct val="20000"/>
              </a:spcBef>
            </a:pPr>
            <a:r>
              <a:rPr lang="en-US"/>
              <a:t>Amount owed by customer before discount		  3,600</a:t>
            </a:r>
          </a:p>
          <a:p>
            <a:pPr>
              <a:lnSpc>
                <a:spcPct val="85000"/>
              </a:lnSpc>
              <a:spcBef>
                <a:spcPct val="20000"/>
              </a:spcBef>
            </a:pPr>
            <a:r>
              <a:rPr lang="en-US"/>
              <a:t>x 1% sales discount					</a:t>
            </a:r>
            <a:r>
              <a:rPr lang="en-US" u="sng"/>
              <a:t>         1</a:t>
            </a:r>
            <a:r>
              <a:rPr lang="en-US"/>
              <a:t>% </a:t>
            </a:r>
          </a:p>
          <a:p>
            <a:pPr>
              <a:lnSpc>
                <a:spcPct val="85000"/>
              </a:lnSpc>
              <a:spcBef>
                <a:spcPct val="20000"/>
              </a:spcBef>
            </a:pPr>
            <a:r>
              <a:rPr lang="en-US" b="1">
                <a:solidFill>
                  <a:srgbClr val="FF0000"/>
                </a:solidFill>
              </a:rPr>
              <a:t>Sales Discount					</a:t>
            </a:r>
            <a:r>
              <a:rPr lang="en-US" b="1" u="sng">
                <a:solidFill>
                  <a:srgbClr val="FF0000"/>
                </a:solidFill>
              </a:rPr>
              <a:t>$     36</a:t>
            </a:r>
            <a:r>
              <a:rPr lang="en-US"/>
              <a:t>       </a:t>
            </a:r>
          </a:p>
        </p:txBody>
      </p:sp>
      <p:sp>
        <p:nvSpPr>
          <p:cNvPr id="473095" name="Line 7"/>
          <p:cNvSpPr>
            <a:spLocks noChangeShapeType="1"/>
          </p:cNvSpPr>
          <p:nvPr/>
        </p:nvSpPr>
        <p:spPr bwMode="auto">
          <a:xfrm flipH="1">
            <a:off x="6400800" y="3581400"/>
            <a:ext cx="1219200" cy="2133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3096" name="Oval 8"/>
          <p:cNvSpPr>
            <a:spLocks noChangeArrowheads="1"/>
          </p:cNvSpPr>
          <p:nvPr/>
        </p:nvSpPr>
        <p:spPr bwMode="auto">
          <a:xfrm>
            <a:off x="2667000" y="5867400"/>
            <a:ext cx="2819400" cy="990600"/>
          </a:xfrm>
          <a:prstGeom prst="ellipse">
            <a:avLst/>
          </a:prstGeom>
          <a:solidFill>
            <a:schemeClr val="folHlink"/>
          </a:solidFill>
          <a:ln w="12700">
            <a:solidFill>
              <a:schemeClr val="tx1"/>
            </a:solidFill>
            <a:round/>
            <a:headEnd/>
            <a:tailEnd/>
          </a:ln>
        </p:spPr>
        <p:txBody>
          <a:bodyPr wrap="none" anchor="ctr"/>
          <a:lstStyle/>
          <a:p>
            <a:pPr algn="ctr"/>
            <a:r>
              <a:rPr lang="en-US" b="1"/>
              <a:t>Asset Source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3094"/>
                                        </p:tgtEl>
                                        <p:attrNameLst>
                                          <p:attrName>style.visibility</p:attrName>
                                        </p:attrNameLst>
                                      </p:cBhvr>
                                      <p:to>
                                        <p:strVal val="visible"/>
                                      </p:to>
                                    </p:set>
                                    <p:anim calcmode="lin" valueType="num">
                                      <p:cBhvr additive="base">
                                        <p:cTn id="7" dur="500" fill="hold"/>
                                        <p:tgtEl>
                                          <p:spTgt spid="473094"/>
                                        </p:tgtEl>
                                        <p:attrNameLst>
                                          <p:attrName>ppt_x</p:attrName>
                                        </p:attrNameLst>
                                      </p:cBhvr>
                                      <p:tavLst>
                                        <p:tav tm="0">
                                          <p:val>
                                            <p:strVal val="#ppt_x"/>
                                          </p:val>
                                        </p:tav>
                                        <p:tav tm="100000">
                                          <p:val>
                                            <p:strVal val="#ppt_x"/>
                                          </p:val>
                                        </p:tav>
                                      </p:tavLst>
                                    </p:anim>
                                    <p:anim calcmode="lin" valueType="num">
                                      <p:cBhvr additive="base">
                                        <p:cTn id="8" dur="500" fill="hold"/>
                                        <p:tgtEl>
                                          <p:spTgt spid="4730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73093"/>
                                        </p:tgtEl>
                                        <p:attrNameLst>
                                          <p:attrName>style.visibility</p:attrName>
                                        </p:attrNameLst>
                                      </p:cBhvr>
                                      <p:to>
                                        <p:strVal val="visible"/>
                                      </p:to>
                                    </p:set>
                                    <p:anim calcmode="lin" valueType="num">
                                      <p:cBhvr additive="base">
                                        <p:cTn id="13" dur="500" fill="hold"/>
                                        <p:tgtEl>
                                          <p:spTgt spid="473093"/>
                                        </p:tgtEl>
                                        <p:attrNameLst>
                                          <p:attrName>ppt_x</p:attrName>
                                        </p:attrNameLst>
                                      </p:cBhvr>
                                      <p:tavLst>
                                        <p:tav tm="0">
                                          <p:val>
                                            <p:strVal val="#ppt_x"/>
                                          </p:val>
                                        </p:tav>
                                        <p:tav tm="100000">
                                          <p:val>
                                            <p:strVal val="#ppt_x"/>
                                          </p:val>
                                        </p:tav>
                                      </p:tavLst>
                                    </p:anim>
                                    <p:anim calcmode="lin" valueType="num">
                                      <p:cBhvr additive="base">
                                        <p:cTn id="14" dur="500" fill="hold"/>
                                        <p:tgtEl>
                                          <p:spTgt spid="473093"/>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73095"/>
                                        </p:tgtEl>
                                        <p:attrNameLst>
                                          <p:attrName>style.visibility</p:attrName>
                                        </p:attrNameLst>
                                      </p:cBhvr>
                                      <p:to>
                                        <p:strVal val="visible"/>
                                      </p:to>
                                    </p:set>
                                    <p:animEffect transition="in" filter="wipe(up)">
                                      <p:cBhvr>
                                        <p:cTn id="18" dur="500"/>
                                        <p:tgtEl>
                                          <p:spTgt spid="473095"/>
                                        </p:tgtEl>
                                      </p:cBhvr>
                                    </p:animEffect>
                                  </p:childTnLst>
                                </p:cTn>
                              </p:par>
                            </p:childTnLst>
                          </p:cTn>
                        </p:par>
                        <p:par>
                          <p:cTn id="19" fill="hold" nodeType="afterGroup">
                            <p:stCondLst>
                              <p:cond delay="1000"/>
                            </p:stCondLst>
                            <p:childTnLst>
                              <p:par>
                                <p:cTn id="20" presetID="24" presetClass="entr" presetSubtype="0" fill="hold" grpId="0" nodeType="afterEffect">
                                  <p:stCondLst>
                                    <p:cond delay="0"/>
                                  </p:stCondLst>
                                  <p:childTnLst>
                                    <p:set>
                                      <p:cBhvr>
                                        <p:cTn id="21" dur="1" fill="hold">
                                          <p:stCondLst>
                                            <p:cond delay="0"/>
                                          </p:stCondLst>
                                        </p:cTn>
                                        <p:tgtEl>
                                          <p:spTgt spid="473096"/>
                                        </p:tgtEl>
                                        <p:attrNameLst>
                                          <p:attrName>style.visibility</p:attrName>
                                        </p:attrNameLst>
                                      </p:cBhvr>
                                      <p:to>
                                        <p:strVal val="visible"/>
                                      </p:to>
                                    </p:set>
                                    <p:anim to="" calcmode="lin" valueType="num">
                                      <p:cBhvr>
                                        <p:cTn id="22" dur="1" fill="hold"/>
                                        <p:tgtEl>
                                          <p:spTgt spid="4730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4" grpId="0" autoUpdateAnimBg="0"/>
      <p:bldP spid="473095" grpId="0" animBg="1"/>
      <p:bldP spid="4730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8E21381C-EC8B-49CB-A779-22413CEA134C}" type="slidenum">
              <a:rPr lang="en-US"/>
              <a:pPr>
                <a:defRPr/>
              </a:pPr>
              <a:t>35</a:t>
            </a:fld>
            <a:endParaRPr lang="en-US" sz="1400" b="0">
              <a:solidFill>
                <a:schemeClr val="tx1"/>
              </a:solidFill>
              <a:latin typeface="Times New Roman" pitchFamily="18" charset="0"/>
            </a:endParaRPr>
          </a:p>
        </p:txBody>
      </p:sp>
      <p:sp>
        <p:nvSpPr>
          <p:cNvPr id="194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46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5140" name="Rectangle 4"/>
          <p:cNvSpPr>
            <a:spLocks noGrp="1" noChangeArrowheads="1"/>
          </p:cNvSpPr>
          <p:nvPr>
            <p:ph type="title"/>
          </p:nvPr>
        </p:nvSpPr>
        <p:spPr>
          <a:xfrm>
            <a:off x="381000" y="381000"/>
            <a:ext cx="8382000" cy="609600"/>
          </a:xfrm>
          <a:ln w="38100" cap="flat" cmpd="dbl">
            <a:solidFill>
              <a:schemeClr val="accent2"/>
            </a:solidFill>
          </a:ln>
        </p:spPr>
        <p:txBody>
          <a:bodyPr anchor="b"/>
          <a:lstStyle/>
          <a:p>
            <a:pPr algn="l">
              <a:defRPr/>
            </a:pPr>
            <a:r>
              <a:rPr lang="en-US" sz="2800" smtClean="0">
                <a:solidFill>
                  <a:srgbClr val="FF0000"/>
                </a:solidFill>
              </a:rPr>
              <a:t>5a.  Journalize and Post the 1% Sales Discount.  </a:t>
            </a:r>
            <a:endParaRPr lang="en-US" sz="2800" smtClean="0">
              <a:solidFill>
                <a:srgbClr val="1204C6"/>
              </a:solidFill>
            </a:endParaRPr>
          </a:p>
        </p:txBody>
      </p:sp>
      <p:graphicFrame>
        <p:nvGraphicFramePr>
          <p:cNvPr id="19458" name="Object 5"/>
          <p:cNvGraphicFramePr>
            <a:graphicFrameLocks noChangeAspect="1"/>
          </p:cNvGraphicFramePr>
          <p:nvPr/>
        </p:nvGraphicFramePr>
        <p:xfrm>
          <a:off x="227013" y="1136650"/>
          <a:ext cx="8743950" cy="1301750"/>
        </p:xfrm>
        <a:graphic>
          <a:graphicData uri="http://schemas.openxmlformats.org/presentationml/2006/ole">
            <p:oleObj spid="_x0000_s19473" name="Worksheet" r:id="rId4" imgW="6492600" imgH="761400" progId="Excel.Sheet.8">
              <p:embed/>
            </p:oleObj>
          </a:graphicData>
        </a:graphic>
      </p:graphicFrame>
      <p:graphicFrame>
        <p:nvGraphicFramePr>
          <p:cNvPr id="475142" name="Object 6"/>
          <p:cNvGraphicFramePr>
            <a:graphicFrameLocks noChangeAspect="1"/>
          </p:cNvGraphicFramePr>
          <p:nvPr/>
        </p:nvGraphicFramePr>
        <p:xfrm>
          <a:off x="381000" y="2590800"/>
          <a:ext cx="8763000" cy="3846513"/>
        </p:xfrm>
        <a:graphic>
          <a:graphicData uri="http://schemas.openxmlformats.org/presentationml/2006/ole">
            <p:oleObj spid="_x0000_s19474" name="Worksheet" r:id="rId5" imgW="9957240" imgH="4881600" progId="Excel.Sheet.8">
              <p:embed/>
            </p:oleObj>
          </a:graphicData>
        </a:graphic>
      </p:graphicFrame>
      <p:sp>
        <p:nvSpPr>
          <p:cNvPr id="475143" name="Line 7"/>
          <p:cNvSpPr>
            <a:spLocks noChangeShapeType="1"/>
          </p:cNvSpPr>
          <p:nvPr/>
        </p:nvSpPr>
        <p:spPr bwMode="auto">
          <a:xfrm>
            <a:off x="7467600" y="3200400"/>
            <a:ext cx="0" cy="1752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5144" name="Line 8"/>
          <p:cNvSpPr>
            <a:spLocks noChangeShapeType="1"/>
          </p:cNvSpPr>
          <p:nvPr/>
        </p:nvSpPr>
        <p:spPr bwMode="auto">
          <a:xfrm flipH="1">
            <a:off x="3962400" y="3429000"/>
            <a:ext cx="29718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5145" name="Line 9"/>
          <p:cNvSpPr>
            <a:spLocks noChangeShapeType="1"/>
          </p:cNvSpPr>
          <p:nvPr/>
        </p:nvSpPr>
        <p:spPr bwMode="auto">
          <a:xfrm>
            <a:off x="6705600" y="3200400"/>
            <a:ext cx="7620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75142"/>
                                        </p:tgtEl>
                                        <p:attrNameLst>
                                          <p:attrName>style.visibility</p:attrName>
                                        </p:attrNameLst>
                                      </p:cBhvr>
                                      <p:to>
                                        <p:strVal val="visible"/>
                                      </p:to>
                                    </p:set>
                                    <p:anim calcmode="lin" valueType="num">
                                      <p:cBhvr additive="base">
                                        <p:cTn id="7" dur="500" fill="hold"/>
                                        <p:tgtEl>
                                          <p:spTgt spid="475142"/>
                                        </p:tgtEl>
                                        <p:attrNameLst>
                                          <p:attrName>ppt_x</p:attrName>
                                        </p:attrNameLst>
                                      </p:cBhvr>
                                      <p:tavLst>
                                        <p:tav tm="0">
                                          <p:val>
                                            <p:strVal val="#ppt_x"/>
                                          </p:val>
                                        </p:tav>
                                        <p:tav tm="100000">
                                          <p:val>
                                            <p:strVal val="#ppt_x"/>
                                          </p:val>
                                        </p:tav>
                                      </p:tavLst>
                                    </p:anim>
                                    <p:anim calcmode="lin" valueType="num">
                                      <p:cBhvr additive="base">
                                        <p:cTn id="8" dur="500" fill="hold"/>
                                        <p:tgtEl>
                                          <p:spTgt spid="4751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75145"/>
                                        </p:tgtEl>
                                        <p:attrNameLst>
                                          <p:attrName>style.visibility</p:attrName>
                                        </p:attrNameLst>
                                      </p:cBhvr>
                                      <p:to>
                                        <p:strVal val="visible"/>
                                      </p:to>
                                    </p:set>
                                    <p:animEffect transition="in" filter="wipe(left)">
                                      <p:cBhvr>
                                        <p:cTn id="13" dur="500"/>
                                        <p:tgtEl>
                                          <p:spTgt spid="475145"/>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75143"/>
                                        </p:tgtEl>
                                        <p:attrNameLst>
                                          <p:attrName>style.visibility</p:attrName>
                                        </p:attrNameLst>
                                      </p:cBhvr>
                                      <p:to>
                                        <p:strVal val="visible"/>
                                      </p:to>
                                    </p:set>
                                    <p:animEffect transition="in" filter="wipe(up)">
                                      <p:cBhvr>
                                        <p:cTn id="17" dur="500"/>
                                        <p:tgtEl>
                                          <p:spTgt spid="475143"/>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475144"/>
                                        </p:tgtEl>
                                        <p:attrNameLst>
                                          <p:attrName>style.visibility</p:attrName>
                                        </p:attrNameLst>
                                      </p:cBhvr>
                                      <p:to>
                                        <p:strVal val="visible"/>
                                      </p:to>
                                    </p:set>
                                    <p:animEffect transition="in" filter="wipe(right)">
                                      <p:cBhvr>
                                        <p:cTn id="21" dur="500"/>
                                        <p:tgtEl>
                                          <p:spTgt spid="475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3" grpId="0" animBg="1"/>
      <p:bldP spid="475144" grpId="0" animBg="1"/>
      <p:bldP spid="4751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r>
              <a:rPr lang="en-US"/>
              <a:t>5- </a:t>
            </a:r>
            <a:fld id="{2A8A704A-0A21-4842-B829-3B1C5C6E015E}" type="slidenum">
              <a:rPr lang="en-US"/>
              <a:pPr>
                <a:defRPr/>
              </a:pPr>
              <a:t>36</a:t>
            </a:fld>
            <a:endParaRPr lang="en-US" sz="1400" b="0">
              <a:solidFill>
                <a:schemeClr val="tx1"/>
              </a:solidFill>
              <a:latin typeface="Times New Roman" pitchFamily="18" charset="0"/>
            </a:endParaRPr>
          </a:p>
        </p:txBody>
      </p:sp>
      <p:sp>
        <p:nvSpPr>
          <p:cNvPr id="2048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48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7188" name="Rectangle 4"/>
          <p:cNvSpPr>
            <a:spLocks noGrp="1" noChangeArrowheads="1"/>
          </p:cNvSpPr>
          <p:nvPr>
            <p:ph type="title"/>
          </p:nvPr>
        </p:nvSpPr>
        <p:spPr>
          <a:xfrm>
            <a:off x="457200" y="304800"/>
            <a:ext cx="8229600" cy="1447800"/>
          </a:xfrm>
          <a:ln w="38100" cap="flat" cmpd="dbl">
            <a:solidFill>
              <a:schemeClr val="accent2"/>
            </a:solidFill>
          </a:ln>
        </p:spPr>
        <p:txBody>
          <a:bodyPr anchor="b"/>
          <a:lstStyle/>
          <a:p>
            <a:pPr marL="838200" indent="-838200" algn="l">
              <a:defRPr/>
            </a:pPr>
            <a:r>
              <a:rPr lang="en-US" sz="2800" smtClean="0">
                <a:solidFill>
                  <a:srgbClr val="FF0000"/>
                </a:solidFill>
              </a:rPr>
              <a:t>5b.</a:t>
            </a:r>
            <a:r>
              <a:rPr lang="en-US" sz="2800" smtClean="0">
                <a:solidFill>
                  <a:srgbClr val="1204C6"/>
                </a:solidFill>
              </a:rPr>
              <a:t>  	  The Transaction #3a customer paid </a:t>
            </a:r>
            <a:br>
              <a:rPr lang="en-US" sz="2800" smtClean="0">
                <a:solidFill>
                  <a:srgbClr val="1204C6"/>
                </a:solidFill>
              </a:rPr>
            </a:br>
            <a:r>
              <a:rPr lang="en-US" sz="2800" smtClean="0">
                <a:solidFill>
                  <a:srgbClr val="1204C6"/>
                </a:solidFill>
              </a:rPr>
              <a:t>   within the ten day discount period.</a:t>
            </a:r>
            <a:br>
              <a:rPr lang="en-US" sz="2800" smtClean="0">
                <a:solidFill>
                  <a:srgbClr val="1204C6"/>
                </a:solidFill>
              </a:rPr>
            </a:br>
            <a:r>
              <a:rPr lang="en-US" sz="2800" smtClean="0">
                <a:solidFill>
                  <a:srgbClr val="1204C6"/>
                </a:solidFill>
              </a:rPr>
              <a:t>        </a:t>
            </a:r>
            <a:r>
              <a:rPr lang="en-US" sz="2800" smtClean="0">
                <a:solidFill>
                  <a:srgbClr val="FF0000"/>
                </a:solidFill>
              </a:rPr>
              <a:t>Record the cash collection.</a:t>
            </a:r>
            <a:endParaRPr lang="en-US" sz="2800" b="0" smtClean="0">
              <a:solidFill>
                <a:srgbClr val="FF0000"/>
              </a:solidFill>
            </a:endParaRPr>
          </a:p>
        </p:txBody>
      </p:sp>
      <p:graphicFrame>
        <p:nvGraphicFramePr>
          <p:cNvPr id="477189" name="Object 5"/>
          <p:cNvGraphicFramePr>
            <a:graphicFrameLocks noChangeAspect="1"/>
          </p:cNvGraphicFramePr>
          <p:nvPr/>
        </p:nvGraphicFramePr>
        <p:xfrm>
          <a:off x="157163" y="3425825"/>
          <a:ext cx="8742362" cy="2517775"/>
        </p:xfrm>
        <a:graphic>
          <a:graphicData uri="http://schemas.openxmlformats.org/presentationml/2006/ole">
            <p:oleObj spid="_x0000_s20493" name="Worksheet" r:id="rId4" imgW="6796440" imgH="1579680" progId="Excel.Sheet.8">
              <p:embed/>
            </p:oleObj>
          </a:graphicData>
        </a:graphic>
      </p:graphicFrame>
      <p:sp>
        <p:nvSpPr>
          <p:cNvPr id="477190" name="Text Box 6"/>
          <p:cNvSpPr txBox="1">
            <a:spLocks noChangeArrowheads="1"/>
          </p:cNvSpPr>
          <p:nvPr/>
        </p:nvSpPr>
        <p:spPr bwMode="auto">
          <a:xfrm>
            <a:off x="762000" y="1828800"/>
            <a:ext cx="77724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5000"/>
              </a:lnSpc>
              <a:spcBef>
                <a:spcPct val="20000"/>
              </a:spcBef>
            </a:pPr>
            <a:r>
              <a:rPr lang="en-US"/>
              <a:t>Original Account Receivable (Transaction 3a) 	 $3,720</a:t>
            </a:r>
          </a:p>
          <a:p>
            <a:pPr>
              <a:lnSpc>
                <a:spcPct val="85000"/>
              </a:lnSpc>
              <a:spcBef>
                <a:spcPct val="20000"/>
              </a:spcBef>
            </a:pPr>
            <a:r>
              <a:rPr lang="en-US"/>
              <a:t>Less:  Sales Return (Transaction 4a) 			     (120)</a:t>
            </a:r>
          </a:p>
          <a:p>
            <a:pPr>
              <a:lnSpc>
                <a:spcPct val="85000"/>
              </a:lnSpc>
              <a:spcBef>
                <a:spcPct val="20000"/>
              </a:spcBef>
            </a:pPr>
            <a:r>
              <a:rPr lang="en-US"/>
              <a:t>Less:  Sales Discount (Transaction 5a)	 	</a:t>
            </a:r>
            <a:r>
              <a:rPr lang="en-US" u="sng"/>
              <a:t>       (36)</a:t>
            </a:r>
            <a:r>
              <a:rPr lang="en-US"/>
              <a:t> </a:t>
            </a:r>
          </a:p>
          <a:p>
            <a:pPr>
              <a:lnSpc>
                <a:spcPct val="85000"/>
              </a:lnSpc>
              <a:spcBef>
                <a:spcPct val="20000"/>
              </a:spcBef>
            </a:pPr>
            <a:r>
              <a:rPr lang="en-US">
                <a:solidFill>
                  <a:srgbClr val="FF0000"/>
                </a:solidFill>
              </a:rPr>
              <a:t>Cash receipt that will satisfy the account      		 </a:t>
            </a:r>
            <a:r>
              <a:rPr lang="en-US" b="1" u="sng">
                <a:solidFill>
                  <a:srgbClr val="FF0000"/>
                </a:solidFill>
              </a:rPr>
              <a:t>$3,564</a:t>
            </a:r>
          </a:p>
        </p:txBody>
      </p:sp>
      <p:sp>
        <p:nvSpPr>
          <p:cNvPr id="477191" name="Line 7"/>
          <p:cNvSpPr>
            <a:spLocks noChangeShapeType="1"/>
          </p:cNvSpPr>
          <p:nvPr/>
        </p:nvSpPr>
        <p:spPr bwMode="auto">
          <a:xfrm flipH="1">
            <a:off x="1447800" y="3276600"/>
            <a:ext cx="5715000" cy="2286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7192" name="Oval 8"/>
          <p:cNvSpPr>
            <a:spLocks noChangeArrowheads="1"/>
          </p:cNvSpPr>
          <p:nvPr/>
        </p:nvSpPr>
        <p:spPr bwMode="auto">
          <a:xfrm>
            <a:off x="2667000" y="6096000"/>
            <a:ext cx="2819400" cy="762000"/>
          </a:xfrm>
          <a:prstGeom prst="ellipse">
            <a:avLst/>
          </a:prstGeom>
          <a:solidFill>
            <a:schemeClr val="folHlink"/>
          </a:solidFill>
          <a:ln w="12700">
            <a:solidFill>
              <a:schemeClr val="tx1"/>
            </a:solidFill>
            <a:round/>
            <a:headEnd/>
            <a:tailEnd/>
          </a:ln>
        </p:spPr>
        <p:txBody>
          <a:bodyPr wrap="none" anchor="ctr"/>
          <a:lstStyle/>
          <a:p>
            <a:pPr algn="ctr"/>
            <a:r>
              <a:rPr lang="en-US" b="1"/>
              <a:t>Asset Exchange</a:t>
            </a:r>
          </a:p>
          <a:p>
            <a:pPr algn="ctr"/>
            <a:r>
              <a:rPr lang="en-US" b="1"/>
              <a:t>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7190"/>
                                        </p:tgtEl>
                                        <p:attrNameLst>
                                          <p:attrName>style.visibility</p:attrName>
                                        </p:attrNameLst>
                                      </p:cBhvr>
                                      <p:to>
                                        <p:strVal val="visible"/>
                                      </p:to>
                                    </p:set>
                                    <p:anim calcmode="lin" valueType="num">
                                      <p:cBhvr additive="base">
                                        <p:cTn id="7" dur="500" fill="hold"/>
                                        <p:tgtEl>
                                          <p:spTgt spid="477190"/>
                                        </p:tgtEl>
                                        <p:attrNameLst>
                                          <p:attrName>ppt_x</p:attrName>
                                        </p:attrNameLst>
                                      </p:cBhvr>
                                      <p:tavLst>
                                        <p:tav tm="0">
                                          <p:val>
                                            <p:strVal val="#ppt_x"/>
                                          </p:val>
                                        </p:tav>
                                        <p:tav tm="100000">
                                          <p:val>
                                            <p:strVal val="#ppt_x"/>
                                          </p:val>
                                        </p:tav>
                                      </p:tavLst>
                                    </p:anim>
                                    <p:anim calcmode="lin" valueType="num">
                                      <p:cBhvr additive="base">
                                        <p:cTn id="8" dur="500" fill="hold"/>
                                        <p:tgtEl>
                                          <p:spTgt spid="4771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77189"/>
                                        </p:tgtEl>
                                        <p:attrNameLst>
                                          <p:attrName>style.visibility</p:attrName>
                                        </p:attrNameLst>
                                      </p:cBhvr>
                                      <p:to>
                                        <p:strVal val="visible"/>
                                      </p:to>
                                    </p:set>
                                    <p:anim calcmode="lin" valueType="num">
                                      <p:cBhvr additive="base">
                                        <p:cTn id="13" dur="500" fill="hold"/>
                                        <p:tgtEl>
                                          <p:spTgt spid="477189"/>
                                        </p:tgtEl>
                                        <p:attrNameLst>
                                          <p:attrName>ppt_x</p:attrName>
                                        </p:attrNameLst>
                                      </p:cBhvr>
                                      <p:tavLst>
                                        <p:tav tm="0">
                                          <p:val>
                                            <p:strVal val="#ppt_x"/>
                                          </p:val>
                                        </p:tav>
                                        <p:tav tm="100000">
                                          <p:val>
                                            <p:strVal val="#ppt_x"/>
                                          </p:val>
                                        </p:tav>
                                      </p:tavLst>
                                    </p:anim>
                                    <p:anim calcmode="lin" valueType="num">
                                      <p:cBhvr additive="base">
                                        <p:cTn id="14" dur="500" fill="hold"/>
                                        <p:tgtEl>
                                          <p:spTgt spid="477189"/>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77191"/>
                                        </p:tgtEl>
                                        <p:attrNameLst>
                                          <p:attrName>style.visibility</p:attrName>
                                        </p:attrNameLst>
                                      </p:cBhvr>
                                      <p:to>
                                        <p:strVal val="visible"/>
                                      </p:to>
                                    </p:set>
                                    <p:animEffect transition="in" filter="wipe(up)">
                                      <p:cBhvr>
                                        <p:cTn id="18" dur="500"/>
                                        <p:tgtEl>
                                          <p:spTgt spid="477191"/>
                                        </p:tgtEl>
                                      </p:cBhvr>
                                    </p:animEffect>
                                  </p:childTnLst>
                                </p:cTn>
                              </p:par>
                            </p:childTnLst>
                          </p:cTn>
                        </p:par>
                        <p:par>
                          <p:cTn id="19" fill="hold" nodeType="afterGroup">
                            <p:stCondLst>
                              <p:cond delay="1000"/>
                            </p:stCondLst>
                            <p:childTnLst>
                              <p:par>
                                <p:cTn id="20" presetID="24" presetClass="entr" presetSubtype="0" fill="hold" grpId="0" nodeType="afterEffect">
                                  <p:stCondLst>
                                    <p:cond delay="0"/>
                                  </p:stCondLst>
                                  <p:childTnLst>
                                    <p:set>
                                      <p:cBhvr>
                                        <p:cTn id="21" dur="1" fill="hold">
                                          <p:stCondLst>
                                            <p:cond delay="0"/>
                                          </p:stCondLst>
                                        </p:cTn>
                                        <p:tgtEl>
                                          <p:spTgt spid="477192"/>
                                        </p:tgtEl>
                                        <p:attrNameLst>
                                          <p:attrName>style.visibility</p:attrName>
                                        </p:attrNameLst>
                                      </p:cBhvr>
                                      <p:to>
                                        <p:strVal val="visible"/>
                                      </p:to>
                                    </p:set>
                                    <p:anim to="" calcmode="lin" valueType="num">
                                      <p:cBhvr>
                                        <p:cTn id="22" dur="1" fill="hold"/>
                                        <p:tgtEl>
                                          <p:spTgt spid="4771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0" grpId="0" autoUpdateAnimBg="0"/>
      <p:bldP spid="477191" grpId="0" animBg="1"/>
      <p:bldP spid="4771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2112B2CA-059D-4A68-914E-045DBED89EBF}" type="slidenum">
              <a:rPr lang="en-US"/>
              <a:pPr>
                <a:defRPr/>
              </a:pPr>
              <a:t>37</a:t>
            </a:fld>
            <a:endParaRPr lang="en-US" sz="1400" b="0">
              <a:solidFill>
                <a:schemeClr val="tx1"/>
              </a:solidFill>
              <a:latin typeface="Times New Roman" pitchFamily="18" charset="0"/>
            </a:endParaRPr>
          </a:p>
        </p:txBody>
      </p:sp>
      <p:sp>
        <p:nvSpPr>
          <p:cNvPr id="215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15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9236" name="Rectangle 4"/>
          <p:cNvSpPr>
            <a:spLocks noGrp="1" noChangeArrowheads="1"/>
          </p:cNvSpPr>
          <p:nvPr>
            <p:ph type="title"/>
          </p:nvPr>
        </p:nvSpPr>
        <p:spPr>
          <a:xfrm>
            <a:off x="685800" y="381000"/>
            <a:ext cx="7924800" cy="533400"/>
          </a:xfrm>
          <a:ln w="38100" cap="flat" cmpd="dbl">
            <a:solidFill>
              <a:schemeClr val="accent2"/>
            </a:solidFill>
          </a:ln>
        </p:spPr>
        <p:txBody>
          <a:bodyPr anchor="b"/>
          <a:lstStyle/>
          <a:p>
            <a:pPr algn="l">
              <a:defRPr/>
            </a:pPr>
            <a:r>
              <a:rPr lang="en-US" sz="2800" smtClean="0">
                <a:solidFill>
                  <a:srgbClr val="1204C6"/>
                </a:solidFill>
              </a:rPr>
              <a:t>5b.   Journalize and Post the cash collection.</a:t>
            </a:r>
            <a:endParaRPr lang="en-US" sz="2800" b="0" smtClean="0"/>
          </a:p>
        </p:txBody>
      </p:sp>
      <p:graphicFrame>
        <p:nvGraphicFramePr>
          <p:cNvPr id="21506" name="Object 5"/>
          <p:cNvGraphicFramePr>
            <a:graphicFrameLocks noChangeAspect="1"/>
          </p:cNvGraphicFramePr>
          <p:nvPr/>
        </p:nvGraphicFramePr>
        <p:xfrm>
          <a:off x="228600" y="1143000"/>
          <a:ext cx="8742363" cy="1604963"/>
        </p:xfrm>
        <a:graphic>
          <a:graphicData uri="http://schemas.openxmlformats.org/presentationml/2006/ole">
            <p:oleObj spid="_x0000_s21521" name="Worksheet" r:id="rId4" imgW="6549480" imgH="970560" progId="Excel.Sheet.8">
              <p:embed/>
            </p:oleObj>
          </a:graphicData>
        </a:graphic>
      </p:graphicFrame>
      <p:graphicFrame>
        <p:nvGraphicFramePr>
          <p:cNvPr id="479238" name="Object 6"/>
          <p:cNvGraphicFramePr>
            <a:graphicFrameLocks noChangeAspect="1"/>
          </p:cNvGraphicFramePr>
          <p:nvPr/>
        </p:nvGraphicFramePr>
        <p:xfrm>
          <a:off x="228600" y="2819400"/>
          <a:ext cx="8763000" cy="3617913"/>
        </p:xfrm>
        <a:graphic>
          <a:graphicData uri="http://schemas.openxmlformats.org/presentationml/2006/ole">
            <p:oleObj spid="_x0000_s21522" name="Worksheet" r:id="rId5" imgW="9928800" imgH="4881600" progId="Excel.Sheet.8">
              <p:embed/>
            </p:oleObj>
          </a:graphicData>
        </a:graphic>
      </p:graphicFrame>
      <p:sp>
        <p:nvSpPr>
          <p:cNvPr id="479239" name="Line 7"/>
          <p:cNvSpPr>
            <a:spLocks noChangeShapeType="1"/>
          </p:cNvSpPr>
          <p:nvPr/>
        </p:nvSpPr>
        <p:spPr bwMode="auto">
          <a:xfrm flipH="1">
            <a:off x="2667000" y="3352800"/>
            <a:ext cx="2895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9240" name="Line 8"/>
          <p:cNvSpPr>
            <a:spLocks noChangeShapeType="1"/>
          </p:cNvSpPr>
          <p:nvPr/>
        </p:nvSpPr>
        <p:spPr bwMode="auto">
          <a:xfrm flipH="1">
            <a:off x="1219200" y="3352800"/>
            <a:ext cx="1447800" cy="14478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9241" name="Line 9"/>
          <p:cNvSpPr>
            <a:spLocks noChangeShapeType="1"/>
          </p:cNvSpPr>
          <p:nvPr/>
        </p:nvSpPr>
        <p:spPr bwMode="auto">
          <a:xfrm flipH="1">
            <a:off x="3810000" y="3657600"/>
            <a:ext cx="27432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79238"/>
                                        </p:tgtEl>
                                        <p:attrNameLst>
                                          <p:attrName>style.visibility</p:attrName>
                                        </p:attrNameLst>
                                      </p:cBhvr>
                                      <p:to>
                                        <p:strVal val="visible"/>
                                      </p:to>
                                    </p:set>
                                    <p:anim calcmode="lin" valueType="num">
                                      <p:cBhvr additive="base">
                                        <p:cTn id="7" dur="500" fill="hold"/>
                                        <p:tgtEl>
                                          <p:spTgt spid="479238"/>
                                        </p:tgtEl>
                                        <p:attrNameLst>
                                          <p:attrName>ppt_x</p:attrName>
                                        </p:attrNameLst>
                                      </p:cBhvr>
                                      <p:tavLst>
                                        <p:tav tm="0">
                                          <p:val>
                                            <p:strVal val="#ppt_x"/>
                                          </p:val>
                                        </p:tav>
                                        <p:tav tm="100000">
                                          <p:val>
                                            <p:strVal val="#ppt_x"/>
                                          </p:val>
                                        </p:tav>
                                      </p:tavLst>
                                    </p:anim>
                                    <p:anim calcmode="lin" valueType="num">
                                      <p:cBhvr additive="base">
                                        <p:cTn id="8" dur="500" fill="hold"/>
                                        <p:tgtEl>
                                          <p:spTgt spid="4792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79239"/>
                                        </p:tgtEl>
                                        <p:attrNameLst>
                                          <p:attrName>style.visibility</p:attrName>
                                        </p:attrNameLst>
                                      </p:cBhvr>
                                      <p:to>
                                        <p:strVal val="visible"/>
                                      </p:to>
                                    </p:set>
                                    <p:animEffect transition="in" filter="wipe(right)">
                                      <p:cBhvr>
                                        <p:cTn id="13" dur="500"/>
                                        <p:tgtEl>
                                          <p:spTgt spid="47923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79240"/>
                                        </p:tgtEl>
                                        <p:attrNameLst>
                                          <p:attrName>style.visibility</p:attrName>
                                        </p:attrNameLst>
                                      </p:cBhvr>
                                      <p:to>
                                        <p:strVal val="visible"/>
                                      </p:to>
                                    </p:set>
                                    <p:animEffect transition="in" filter="wipe(up)">
                                      <p:cBhvr>
                                        <p:cTn id="17" dur="500"/>
                                        <p:tgtEl>
                                          <p:spTgt spid="479240"/>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79241"/>
                                        </p:tgtEl>
                                        <p:attrNameLst>
                                          <p:attrName>style.visibility</p:attrName>
                                        </p:attrNameLst>
                                      </p:cBhvr>
                                      <p:to>
                                        <p:strVal val="visible"/>
                                      </p:to>
                                    </p:set>
                                    <p:animEffect transition="in" filter="wipe(up)">
                                      <p:cBhvr>
                                        <p:cTn id="21" dur="500"/>
                                        <p:tgtEl>
                                          <p:spTgt spid="47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animBg="1"/>
      <p:bldP spid="479240" grpId="0" animBg="1"/>
      <p:bldP spid="4792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r>
              <a:rPr lang="en-US"/>
              <a:t>5- </a:t>
            </a:r>
            <a:fld id="{0D9CD5C5-52A4-46DD-84B7-AAF9B501CC00}" type="slidenum">
              <a:rPr lang="en-US"/>
              <a:pPr>
                <a:defRPr/>
              </a:pPr>
              <a:t>38</a:t>
            </a:fld>
            <a:endParaRPr lang="en-US" sz="1400" b="0">
              <a:solidFill>
                <a:schemeClr val="tx1"/>
              </a:solidFill>
              <a:latin typeface="Times New Roman" pitchFamily="18" charset="0"/>
            </a:endParaRPr>
          </a:p>
        </p:txBody>
      </p:sp>
      <p:sp>
        <p:nvSpPr>
          <p:cNvPr id="2253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253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284" name="Rectangle 4"/>
          <p:cNvSpPr>
            <a:spLocks noGrp="1" noChangeArrowheads="1"/>
          </p:cNvSpPr>
          <p:nvPr>
            <p:ph type="title"/>
          </p:nvPr>
        </p:nvSpPr>
        <p:spPr>
          <a:xfrm>
            <a:off x="457200" y="304800"/>
            <a:ext cx="8229600" cy="1447800"/>
          </a:xfrm>
          <a:ln w="38100" cap="flat" cmpd="dbl">
            <a:solidFill>
              <a:schemeClr val="accent2"/>
            </a:solidFill>
          </a:ln>
        </p:spPr>
        <p:txBody>
          <a:bodyPr anchor="b"/>
          <a:lstStyle/>
          <a:p>
            <a:pPr marL="838200" indent="-838200" algn="l">
              <a:buFontTx/>
              <a:buAutoNum type="arabicPeriod" startAt="6"/>
              <a:defRPr/>
            </a:pPr>
            <a:r>
              <a:rPr lang="en-US" sz="2800" smtClean="0">
                <a:solidFill>
                  <a:srgbClr val="1204C6"/>
                </a:solidFill>
              </a:rPr>
              <a:t>Returned 50 units to our supplier who granted us credit for the cost of the items but not for any transportation costs.   </a:t>
            </a:r>
            <a:endParaRPr lang="en-US" sz="2800" b="0" smtClean="0"/>
          </a:p>
        </p:txBody>
      </p:sp>
      <p:graphicFrame>
        <p:nvGraphicFramePr>
          <p:cNvPr id="22530" name="Object 5"/>
          <p:cNvGraphicFramePr>
            <a:graphicFrameLocks noChangeAspect="1"/>
          </p:cNvGraphicFramePr>
          <p:nvPr/>
        </p:nvGraphicFramePr>
        <p:xfrm>
          <a:off x="152400" y="2590800"/>
          <a:ext cx="8742363" cy="1905000"/>
        </p:xfrm>
        <a:graphic>
          <a:graphicData uri="http://schemas.openxmlformats.org/presentationml/2006/ole">
            <p:oleObj spid="_x0000_s22540" name="Worksheet" r:id="rId4" imgW="6494760" imgH="966960" progId="Excel.Sheet.8">
              <p:embed/>
            </p:oleObj>
          </a:graphicData>
        </a:graphic>
      </p:graphicFrame>
      <p:sp>
        <p:nvSpPr>
          <p:cNvPr id="22535" name="Text Box 6"/>
          <p:cNvSpPr txBox="1">
            <a:spLocks noChangeArrowheads="1"/>
          </p:cNvSpPr>
          <p:nvPr/>
        </p:nvSpPr>
        <p:spPr bwMode="auto">
          <a:xfrm>
            <a:off x="152400" y="4724400"/>
            <a:ext cx="8686800" cy="1601788"/>
          </a:xfrm>
          <a:prstGeom prst="rect">
            <a:avLst/>
          </a:prstGeom>
          <a:solidFill>
            <a:srgbClr val="FFFF00"/>
          </a:solidFill>
          <a:ln w="12700">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10000"/>
              </a:spcBef>
            </a:pPr>
            <a:r>
              <a:rPr lang="en-US"/>
              <a:t>Technically, this LOSS should be reported in the operating expense section of the income statement.  However, this loss is usually </a:t>
            </a:r>
            <a:r>
              <a:rPr lang="en-US" b="1"/>
              <a:t>NOT</a:t>
            </a:r>
            <a:r>
              <a:rPr lang="en-US"/>
              <a:t>     </a:t>
            </a:r>
            <a:r>
              <a:rPr lang="en-US" b="1"/>
              <a:t>MATERIAL</a:t>
            </a:r>
            <a:r>
              <a:rPr lang="en-US"/>
              <a:t>, so most companies record it as an increase in the COST OF GOODS SOLD expense account.</a:t>
            </a:r>
          </a:p>
          <a:p>
            <a:pPr>
              <a:lnSpc>
                <a:spcPct val="80000"/>
              </a:lnSpc>
              <a:spcBef>
                <a:spcPct val="10000"/>
              </a:spcBef>
            </a:pPr>
            <a:r>
              <a:rPr lang="en-US">
                <a:solidFill>
                  <a:srgbClr val="FF0000"/>
                </a:solidFill>
              </a:rPr>
              <a:t>That’s what we’ll do here.</a:t>
            </a:r>
            <a:endParaRPr lang="en-US"/>
          </a:p>
        </p:txBody>
      </p:sp>
      <p:sp>
        <p:nvSpPr>
          <p:cNvPr id="22536" name="Text Box 7"/>
          <p:cNvSpPr txBox="1">
            <a:spLocks noChangeArrowheads="1"/>
          </p:cNvSpPr>
          <p:nvPr/>
        </p:nvSpPr>
        <p:spPr bwMode="auto">
          <a:xfrm>
            <a:off x="304800" y="1752600"/>
            <a:ext cx="8458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Supplier cost was $4.00 per unit x 50 = $200.  Transportation cost recorded when units were purchased was $0.50 per unit x 50 = $25.</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r>
              <a:rPr lang="en-US"/>
              <a:t>5- </a:t>
            </a:r>
            <a:fld id="{3FAB3DF1-6B36-4663-89E6-9FB853108650}" type="slidenum">
              <a:rPr lang="en-US"/>
              <a:pPr>
                <a:defRPr/>
              </a:pPr>
              <a:t>39</a:t>
            </a:fld>
            <a:endParaRPr lang="en-US" sz="1400" b="0">
              <a:solidFill>
                <a:schemeClr val="tx1"/>
              </a:solidFill>
              <a:latin typeface="Times New Roman" pitchFamily="18" charset="0"/>
            </a:endParaRPr>
          </a:p>
        </p:txBody>
      </p:sp>
      <p:sp>
        <p:nvSpPr>
          <p:cNvPr id="235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355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3332" name="Rectangle 4"/>
          <p:cNvSpPr>
            <a:spLocks noGrp="1" noChangeArrowheads="1"/>
          </p:cNvSpPr>
          <p:nvPr>
            <p:ph type="title"/>
          </p:nvPr>
        </p:nvSpPr>
        <p:spPr>
          <a:xfrm>
            <a:off x="685800" y="228600"/>
            <a:ext cx="8229600" cy="838200"/>
          </a:xfrm>
          <a:ln w="38100" cap="flat" cmpd="dbl">
            <a:solidFill>
              <a:schemeClr val="accent2"/>
            </a:solidFill>
          </a:ln>
        </p:spPr>
        <p:txBody>
          <a:bodyPr anchor="b"/>
          <a:lstStyle/>
          <a:p>
            <a:pPr algn="l">
              <a:defRPr/>
            </a:pPr>
            <a:r>
              <a:rPr lang="en-US" sz="2000" smtClean="0">
                <a:solidFill>
                  <a:srgbClr val="1204C6"/>
                </a:solidFill>
              </a:rPr>
              <a:t>6. Returned 50 units to our supplier who granted us credit for the cost of the items but not for any transportation costs.</a:t>
            </a:r>
            <a:r>
              <a:rPr lang="en-US" sz="2800" smtClean="0">
                <a:solidFill>
                  <a:srgbClr val="1204C6"/>
                </a:solidFill>
              </a:rPr>
              <a:t>   </a:t>
            </a:r>
            <a:endParaRPr lang="en-US" sz="2800" b="0" smtClean="0"/>
          </a:p>
        </p:txBody>
      </p:sp>
      <p:graphicFrame>
        <p:nvGraphicFramePr>
          <p:cNvPr id="23554" name="Object 5"/>
          <p:cNvGraphicFramePr>
            <a:graphicFrameLocks noChangeAspect="1"/>
          </p:cNvGraphicFramePr>
          <p:nvPr/>
        </p:nvGraphicFramePr>
        <p:xfrm>
          <a:off x="228600" y="1143000"/>
          <a:ext cx="8742363" cy="1604963"/>
        </p:xfrm>
        <a:graphic>
          <a:graphicData uri="http://schemas.openxmlformats.org/presentationml/2006/ole">
            <p:oleObj spid="_x0000_s23571" name="Worksheet" r:id="rId4" imgW="6494760" imgH="966960" progId="Excel.Sheet.8">
              <p:embed/>
            </p:oleObj>
          </a:graphicData>
        </a:graphic>
      </p:graphicFrame>
      <p:graphicFrame>
        <p:nvGraphicFramePr>
          <p:cNvPr id="23555" name="Object 6"/>
          <p:cNvGraphicFramePr>
            <a:graphicFrameLocks noChangeAspect="1"/>
          </p:cNvGraphicFramePr>
          <p:nvPr/>
        </p:nvGraphicFramePr>
        <p:xfrm>
          <a:off x="228600" y="2819400"/>
          <a:ext cx="8763000" cy="3617913"/>
        </p:xfrm>
        <a:graphic>
          <a:graphicData uri="http://schemas.openxmlformats.org/presentationml/2006/ole">
            <p:oleObj spid="_x0000_s23572" name="Worksheet" r:id="rId5" imgW="9928800" imgH="5138280" progId="Excel.Sheet.8">
              <p:embed/>
            </p:oleObj>
          </a:graphicData>
        </a:graphic>
      </p:graphicFrame>
      <p:sp>
        <p:nvSpPr>
          <p:cNvPr id="483335" name="Line 7"/>
          <p:cNvSpPr>
            <a:spLocks noChangeShapeType="1"/>
          </p:cNvSpPr>
          <p:nvPr/>
        </p:nvSpPr>
        <p:spPr bwMode="auto">
          <a:xfrm flipH="1">
            <a:off x="4572000" y="3429000"/>
            <a:ext cx="13716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3336" name="Line 8"/>
          <p:cNvSpPr>
            <a:spLocks noChangeShapeType="1"/>
          </p:cNvSpPr>
          <p:nvPr/>
        </p:nvSpPr>
        <p:spPr bwMode="auto">
          <a:xfrm flipH="1">
            <a:off x="5029200" y="3657600"/>
            <a:ext cx="1066800" cy="23622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3337" name="Line 9"/>
          <p:cNvSpPr>
            <a:spLocks noChangeShapeType="1"/>
          </p:cNvSpPr>
          <p:nvPr/>
        </p:nvSpPr>
        <p:spPr bwMode="auto">
          <a:xfrm>
            <a:off x="5029200" y="6019800"/>
            <a:ext cx="533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3338" name="Line 10"/>
          <p:cNvSpPr>
            <a:spLocks noChangeShapeType="1"/>
          </p:cNvSpPr>
          <p:nvPr/>
        </p:nvSpPr>
        <p:spPr bwMode="auto">
          <a:xfrm flipH="1">
            <a:off x="1981200" y="5715000"/>
            <a:ext cx="26670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3339" name="Line 11"/>
          <p:cNvSpPr>
            <a:spLocks noChangeShapeType="1"/>
          </p:cNvSpPr>
          <p:nvPr/>
        </p:nvSpPr>
        <p:spPr bwMode="auto">
          <a:xfrm flipH="1">
            <a:off x="4648200" y="3810000"/>
            <a:ext cx="2057400" cy="19050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3335"/>
                                        </p:tgtEl>
                                        <p:attrNameLst>
                                          <p:attrName>style.visibility</p:attrName>
                                        </p:attrNameLst>
                                      </p:cBhvr>
                                      <p:to>
                                        <p:strVal val="visible"/>
                                      </p:to>
                                    </p:set>
                                    <p:animEffect transition="in" filter="wipe(up)">
                                      <p:cBhvr>
                                        <p:cTn id="7" dur="500"/>
                                        <p:tgtEl>
                                          <p:spTgt spid="48333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3336"/>
                                        </p:tgtEl>
                                        <p:attrNameLst>
                                          <p:attrName>style.visibility</p:attrName>
                                        </p:attrNameLst>
                                      </p:cBhvr>
                                      <p:to>
                                        <p:strVal val="visible"/>
                                      </p:to>
                                    </p:set>
                                    <p:animEffect transition="in" filter="wipe(up)">
                                      <p:cBhvr>
                                        <p:cTn id="11" dur="500"/>
                                        <p:tgtEl>
                                          <p:spTgt spid="48333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3337"/>
                                        </p:tgtEl>
                                        <p:attrNameLst>
                                          <p:attrName>style.visibility</p:attrName>
                                        </p:attrNameLst>
                                      </p:cBhvr>
                                      <p:to>
                                        <p:strVal val="visible"/>
                                      </p:to>
                                    </p:set>
                                    <p:animEffect transition="in" filter="wipe(left)">
                                      <p:cBhvr>
                                        <p:cTn id="15" dur="500"/>
                                        <p:tgtEl>
                                          <p:spTgt spid="483337"/>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83339"/>
                                        </p:tgtEl>
                                        <p:attrNameLst>
                                          <p:attrName>style.visibility</p:attrName>
                                        </p:attrNameLst>
                                      </p:cBhvr>
                                      <p:to>
                                        <p:strVal val="visible"/>
                                      </p:to>
                                    </p:set>
                                    <p:animEffect transition="in" filter="wipe(up)">
                                      <p:cBhvr>
                                        <p:cTn id="19" dur="500"/>
                                        <p:tgtEl>
                                          <p:spTgt spid="483339"/>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83338"/>
                                        </p:tgtEl>
                                        <p:attrNameLst>
                                          <p:attrName>style.visibility</p:attrName>
                                        </p:attrNameLst>
                                      </p:cBhvr>
                                      <p:to>
                                        <p:strVal val="visible"/>
                                      </p:to>
                                    </p:set>
                                    <p:animEffect transition="in" filter="wipe(right)">
                                      <p:cBhvr>
                                        <p:cTn id="23" dur="500"/>
                                        <p:tgtEl>
                                          <p:spTgt spid="48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5" grpId="0" animBg="1"/>
      <p:bldP spid="483336" grpId="0" animBg="1"/>
      <p:bldP spid="483337" grpId="0" animBg="1"/>
      <p:bldP spid="483338" grpId="0" animBg="1"/>
      <p:bldP spid="48333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en-US"/>
              <a:t>5- </a:t>
            </a:r>
            <a:fld id="{B4343E16-0260-4448-88CB-9C57AFC2B914}" type="slidenum">
              <a:rPr lang="en-US"/>
              <a:pPr>
                <a:defRPr/>
              </a:pPr>
              <a:t>4</a:t>
            </a:fld>
            <a:endParaRPr lang="en-US" sz="1400" b="0">
              <a:solidFill>
                <a:schemeClr val="tx1"/>
              </a:solidFill>
              <a:latin typeface="Times New Roman" pitchFamily="18" charset="0"/>
            </a:endParaRPr>
          </a:p>
        </p:txBody>
      </p:sp>
      <p:sp>
        <p:nvSpPr>
          <p:cNvPr id="7270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270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8676" name="Rectangle 4"/>
          <p:cNvSpPr>
            <a:spLocks noGrp="1" noChangeArrowheads="1"/>
          </p:cNvSpPr>
          <p:nvPr>
            <p:ph type="title"/>
          </p:nvPr>
        </p:nvSpPr>
        <p:spPr/>
        <p:txBody>
          <a:bodyPr/>
          <a:lstStyle/>
          <a:p>
            <a:pPr>
              <a:defRPr/>
            </a:pPr>
            <a:r>
              <a:rPr lang="en-US" smtClean="0"/>
              <a:t>Inventory Cost</a:t>
            </a:r>
          </a:p>
        </p:txBody>
      </p:sp>
      <p:sp>
        <p:nvSpPr>
          <p:cNvPr id="28677" name="Rectangle 5"/>
          <p:cNvSpPr>
            <a:spLocks noGrp="1" noChangeArrowheads="1"/>
          </p:cNvSpPr>
          <p:nvPr>
            <p:ph type="body" idx="1"/>
          </p:nvPr>
        </p:nvSpPr>
        <p:spPr>
          <a:xfrm>
            <a:off x="685800" y="1447800"/>
            <a:ext cx="7924800" cy="4762500"/>
          </a:xfrm>
          <a:noFill/>
        </p:spPr>
        <p:txBody>
          <a:bodyPr/>
          <a:lstStyle/>
          <a:p>
            <a:pPr>
              <a:lnSpc>
                <a:spcPct val="90000"/>
              </a:lnSpc>
            </a:pPr>
            <a:r>
              <a:rPr lang="en-US" smtClean="0"/>
              <a:t>The amount recorded for inventory should include:</a:t>
            </a:r>
          </a:p>
          <a:p>
            <a:pPr lvl="1">
              <a:lnSpc>
                <a:spcPct val="90000"/>
              </a:lnSpc>
            </a:pPr>
            <a:r>
              <a:rPr lang="en-US" smtClean="0"/>
              <a:t>Invoice price (minus purchase discounts), transportation-in costs (also called “freight-in”), inspection costs, and preparation costs.</a:t>
            </a:r>
          </a:p>
          <a:p>
            <a:pPr>
              <a:lnSpc>
                <a:spcPct val="90000"/>
              </a:lnSpc>
              <a:spcBef>
                <a:spcPct val="80000"/>
              </a:spcBef>
            </a:pPr>
            <a:r>
              <a:rPr lang="en-US" smtClean="0"/>
              <a:t>The company should accumulate costs of purchases until raw materials are ready for use or until merchandise is ready for shipment to customers.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7">
                                            <p:txEl>
                                              <p:pRg st="0" end="0"/>
                                            </p:txEl>
                                          </p:spTgt>
                                        </p:tgtEl>
                                        <p:attrNameLst>
                                          <p:attrName>ppt_c</p:attrName>
                                        </p:attrNameLst>
                                      </p:cBhvr>
                                      <p:to>
                                        <a:srgbClr val="00AE00"/>
                                      </p:to>
                                    </p:animClr>
                                  </p:subTnLst>
                                </p:cTn>
                              </p:par>
                              <p:par>
                                <p:cTn id="9" presetID="2" presetClass="entr" presetSubtype="8" fill="hold" grpId="0" nodeType="withEffect">
                                  <p:stCondLst>
                                    <p:cond delay="0"/>
                                  </p:stCondLst>
                                  <p:childTnLst>
                                    <p:set>
                                      <p:cBhvr>
                                        <p:cTn id="10" dur="1" fill="hold">
                                          <p:stCondLst>
                                            <p:cond delay="0"/>
                                          </p:stCondLst>
                                        </p:cTn>
                                        <p:tgtEl>
                                          <p:spTgt spid="28677">
                                            <p:txEl>
                                              <p:pRg st="1" end="1"/>
                                            </p:txEl>
                                          </p:spTgt>
                                        </p:tgtEl>
                                        <p:attrNameLst>
                                          <p:attrName>style.visibility</p:attrName>
                                        </p:attrNameLst>
                                      </p:cBhvr>
                                      <p:to>
                                        <p:strVal val="visible"/>
                                      </p:to>
                                    </p:set>
                                    <p:anim calcmode="lin" valueType="num">
                                      <p:cBhvr additive="base">
                                        <p:cTn id="11" dur="500" fill="hold"/>
                                        <p:tgtEl>
                                          <p:spTgt spid="2867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7">
                                            <p:txEl>
                                              <p:pRg st="1" end="1"/>
                                            </p:txEl>
                                          </p:spTgt>
                                        </p:tgtEl>
                                        <p:attrNameLst>
                                          <p:attrName>ppt_c</p:attrName>
                                        </p:attrNameLst>
                                      </p:cBhvr>
                                      <p:to>
                                        <a:srgbClr val="00AE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 calcmode="lin" valueType="num">
                                      <p:cBhvr additive="base">
                                        <p:cTn id="17" dur="500" fill="hold"/>
                                        <p:tgtEl>
                                          <p:spTgt spid="2867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67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7">
                                            <p:txEl>
                                              <p:pRg st="2" end="2"/>
                                            </p:txEl>
                                          </p:spTgt>
                                        </p:tgtEl>
                                        <p:attrNameLst>
                                          <p:attrName>ppt_c</p:attrName>
                                        </p:attrNameLst>
                                      </p:cBhvr>
                                      <p:to>
                                        <a:srgbClr val="00A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r>
              <a:rPr lang="en-US"/>
              <a:t>5- </a:t>
            </a:r>
            <a:fld id="{BA0283AE-430C-4975-9DBB-D02BD99B1897}" type="slidenum">
              <a:rPr lang="en-US"/>
              <a:pPr>
                <a:defRPr/>
              </a:pPr>
              <a:t>40</a:t>
            </a:fld>
            <a:endParaRPr lang="en-US" sz="1400" b="0">
              <a:solidFill>
                <a:schemeClr val="tx1"/>
              </a:solidFill>
              <a:latin typeface="Times New Roman" pitchFamily="18" charset="0"/>
            </a:endParaRPr>
          </a:p>
        </p:txBody>
      </p:sp>
      <p:sp>
        <p:nvSpPr>
          <p:cNvPr id="2458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58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5380" name="Rectangle 4"/>
          <p:cNvSpPr>
            <a:spLocks noGrp="1" noChangeArrowheads="1"/>
          </p:cNvSpPr>
          <p:nvPr>
            <p:ph type="title"/>
          </p:nvPr>
        </p:nvSpPr>
        <p:spPr>
          <a:xfrm>
            <a:off x="609600" y="457200"/>
            <a:ext cx="8229600" cy="990600"/>
          </a:xfrm>
          <a:ln w="38100" cap="flat" cmpd="dbl">
            <a:solidFill>
              <a:schemeClr val="accent2"/>
            </a:solidFill>
          </a:ln>
        </p:spPr>
        <p:txBody>
          <a:bodyPr anchor="b"/>
          <a:lstStyle/>
          <a:p>
            <a:pPr algn="l">
              <a:defRPr/>
            </a:pPr>
            <a:r>
              <a:rPr lang="en-US" sz="2800" smtClean="0">
                <a:solidFill>
                  <a:srgbClr val="1204C6"/>
                </a:solidFill>
              </a:rPr>
              <a:t>7. A physical inventory count shows </a:t>
            </a:r>
            <a:r>
              <a:rPr lang="en-US" sz="2800" smtClean="0">
                <a:solidFill>
                  <a:srgbClr val="FF0000"/>
                </a:solidFill>
              </a:rPr>
              <a:t>340</a:t>
            </a:r>
            <a:r>
              <a:rPr lang="en-US" sz="2800" smtClean="0">
                <a:solidFill>
                  <a:srgbClr val="1204C6"/>
                </a:solidFill>
              </a:rPr>
              <a:t> units </a:t>
            </a:r>
            <a:br>
              <a:rPr lang="en-US" sz="2800" smtClean="0">
                <a:solidFill>
                  <a:srgbClr val="1204C6"/>
                </a:solidFill>
              </a:rPr>
            </a:br>
            <a:r>
              <a:rPr lang="en-US" sz="2800" smtClean="0">
                <a:solidFill>
                  <a:srgbClr val="1204C6"/>
                </a:solidFill>
              </a:rPr>
              <a:t>    </a:t>
            </a:r>
            <a:r>
              <a:rPr lang="en-US" sz="1200" smtClean="0">
                <a:solidFill>
                  <a:srgbClr val="1204C6"/>
                </a:solidFill>
              </a:rPr>
              <a:t> </a:t>
            </a:r>
            <a:r>
              <a:rPr lang="en-US" sz="2800" smtClean="0">
                <a:solidFill>
                  <a:srgbClr val="1204C6"/>
                </a:solidFill>
              </a:rPr>
              <a:t>on-hand, indicating 10 units have been lost.</a:t>
            </a:r>
          </a:p>
        </p:txBody>
      </p:sp>
      <p:graphicFrame>
        <p:nvGraphicFramePr>
          <p:cNvPr id="485381" name="Object 5"/>
          <p:cNvGraphicFramePr>
            <a:graphicFrameLocks noChangeAspect="1"/>
          </p:cNvGraphicFramePr>
          <p:nvPr/>
        </p:nvGraphicFramePr>
        <p:xfrm>
          <a:off x="228600" y="4495800"/>
          <a:ext cx="8742363" cy="1833563"/>
        </p:xfrm>
        <a:graphic>
          <a:graphicData uri="http://schemas.openxmlformats.org/presentationml/2006/ole">
            <p:oleObj spid="_x0000_s24588" name="Worksheet" r:id="rId4" imgW="6492600" imgH="970560" progId="Excel.Sheet.8">
              <p:embed/>
            </p:oleObj>
          </a:graphicData>
        </a:graphic>
      </p:graphicFrame>
      <p:sp>
        <p:nvSpPr>
          <p:cNvPr id="485382" name="Text Box 6"/>
          <p:cNvSpPr txBox="1">
            <a:spLocks noChangeArrowheads="1"/>
          </p:cNvSpPr>
          <p:nvPr/>
        </p:nvSpPr>
        <p:spPr bwMode="auto">
          <a:xfrm>
            <a:off x="304800" y="1600200"/>
            <a:ext cx="8534400" cy="2722563"/>
          </a:xfrm>
          <a:prstGeom prst="rect">
            <a:avLst/>
          </a:prstGeom>
          <a:noFill/>
          <a:ln w="38100" cmpd="dbl">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10000"/>
              </a:spcBef>
            </a:pPr>
            <a:r>
              <a:rPr lang="en-US" b="1"/>
              <a:t>Units in Beginning Inventory				      0</a:t>
            </a:r>
          </a:p>
          <a:p>
            <a:pPr>
              <a:lnSpc>
                <a:spcPct val="80000"/>
              </a:lnSpc>
              <a:spcBef>
                <a:spcPct val="10000"/>
              </a:spcBef>
            </a:pPr>
            <a:r>
              <a:rPr lang="en-US" b="1"/>
              <a:t>+ Units Purchased this period </a:t>
            </a:r>
            <a:r>
              <a:rPr lang="en-US" sz="2000" b="1"/>
              <a:t>(1000- 50 purchase returns)</a:t>
            </a:r>
            <a:r>
              <a:rPr lang="en-US" b="1"/>
              <a:t>  	</a:t>
            </a:r>
            <a:r>
              <a:rPr lang="en-US" b="1" u="sng"/>
              <a:t>  950</a:t>
            </a:r>
          </a:p>
          <a:p>
            <a:pPr>
              <a:lnSpc>
                <a:spcPct val="80000"/>
              </a:lnSpc>
              <a:spcBef>
                <a:spcPct val="10000"/>
              </a:spcBef>
            </a:pPr>
            <a:r>
              <a:rPr lang="en-US" b="1"/>
              <a:t>= Units Available for Sale					  950</a:t>
            </a:r>
          </a:p>
          <a:p>
            <a:pPr>
              <a:lnSpc>
                <a:spcPct val="80000"/>
              </a:lnSpc>
              <a:spcBef>
                <a:spcPct val="10000"/>
              </a:spcBef>
              <a:buFontTx/>
              <a:buChar char="-"/>
            </a:pPr>
            <a:r>
              <a:rPr lang="en-US" b="1"/>
              <a:t>  Units Sold (620 – 20 sales returns)			</a:t>
            </a:r>
            <a:r>
              <a:rPr lang="en-US" sz="1200" b="1"/>
              <a:t> </a:t>
            </a:r>
            <a:r>
              <a:rPr lang="en-US" b="1" u="sng"/>
              <a:t>(600)</a:t>
            </a:r>
          </a:p>
          <a:p>
            <a:pPr>
              <a:lnSpc>
                <a:spcPct val="80000"/>
              </a:lnSpc>
              <a:spcBef>
                <a:spcPct val="10000"/>
              </a:spcBef>
            </a:pPr>
            <a:r>
              <a:rPr lang="en-US" b="1"/>
              <a:t>= Units that should be in ending inventory			</a:t>
            </a:r>
            <a:r>
              <a:rPr lang="en-US" sz="1400" b="1"/>
              <a:t>   </a:t>
            </a:r>
            <a:r>
              <a:rPr lang="en-US" b="1"/>
              <a:t>350</a:t>
            </a:r>
          </a:p>
          <a:p>
            <a:pPr>
              <a:lnSpc>
                <a:spcPct val="80000"/>
              </a:lnSpc>
              <a:spcBef>
                <a:spcPct val="10000"/>
              </a:spcBef>
              <a:buFontTx/>
              <a:buChar char="-"/>
            </a:pPr>
            <a:r>
              <a:rPr lang="en-US" b="1"/>
              <a:t>  Actual ending inventory from count		</a:t>
            </a:r>
            <a:r>
              <a:rPr lang="en-US" b="1">
                <a:solidFill>
                  <a:srgbClr val="FF0000"/>
                </a:solidFill>
              </a:rPr>
              <a:t>	</a:t>
            </a:r>
            <a:r>
              <a:rPr lang="en-US" sz="1000" b="1">
                <a:solidFill>
                  <a:srgbClr val="FF0000"/>
                </a:solidFill>
              </a:rPr>
              <a:t> </a:t>
            </a:r>
            <a:r>
              <a:rPr lang="en-US" b="1" u="sng">
                <a:solidFill>
                  <a:srgbClr val="FF0000"/>
                </a:solidFill>
              </a:rPr>
              <a:t>(340)</a:t>
            </a:r>
          </a:p>
          <a:p>
            <a:pPr>
              <a:lnSpc>
                <a:spcPct val="80000"/>
              </a:lnSpc>
              <a:spcBef>
                <a:spcPct val="10000"/>
              </a:spcBef>
            </a:pPr>
            <a:r>
              <a:rPr lang="en-US" b="1">
                <a:solidFill>
                  <a:srgbClr val="FF0000"/>
                </a:solidFill>
              </a:rPr>
              <a:t>= Units missing						    10</a:t>
            </a:r>
          </a:p>
          <a:p>
            <a:pPr>
              <a:lnSpc>
                <a:spcPct val="80000"/>
              </a:lnSpc>
              <a:spcBef>
                <a:spcPct val="10000"/>
              </a:spcBef>
            </a:pPr>
            <a:r>
              <a:rPr lang="en-US" b="1">
                <a:solidFill>
                  <a:srgbClr val="FF0000"/>
                </a:solidFill>
              </a:rPr>
              <a:t>x $4.50 cost per unit						</a:t>
            </a:r>
            <a:r>
              <a:rPr lang="en-US" b="1" u="sng">
                <a:solidFill>
                  <a:srgbClr val="FF0000"/>
                </a:solidFill>
              </a:rPr>
              <a:t>$45.00</a:t>
            </a:r>
          </a:p>
        </p:txBody>
      </p:sp>
      <p:sp>
        <p:nvSpPr>
          <p:cNvPr id="24584" name="Line 7"/>
          <p:cNvSpPr>
            <a:spLocks noChangeShapeType="1"/>
          </p:cNvSpPr>
          <p:nvPr/>
        </p:nvSpPr>
        <p:spPr bwMode="auto">
          <a:xfrm>
            <a:off x="7162800" y="990600"/>
            <a:ext cx="533400" cy="2286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5382">
                                            <p:txEl>
                                              <p:pRg st="0" end="0"/>
                                            </p:txEl>
                                          </p:spTgt>
                                        </p:tgtEl>
                                        <p:attrNameLst>
                                          <p:attrName>style.visibility</p:attrName>
                                        </p:attrNameLst>
                                      </p:cBhvr>
                                      <p:to>
                                        <p:strVal val="visible"/>
                                      </p:to>
                                    </p:set>
                                    <p:anim calcmode="lin" valueType="num">
                                      <p:cBhvr additive="base">
                                        <p:cTn id="7" dur="500" fill="hold"/>
                                        <p:tgtEl>
                                          <p:spTgt spid="4853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538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85382">
                                            <p:txEl>
                                              <p:pRg st="1" end="1"/>
                                            </p:txEl>
                                          </p:spTgt>
                                        </p:tgtEl>
                                        <p:attrNameLst>
                                          <p:attrName>style.visibility</p:attrName>
                                        </p:attrNameLst>
                                      </p:cBhvr>
                                      <p:to>
                                        <p:strVal val="visible"/>
                                      </p:to>
                                    </p:set>
                                    <p:anim calcmode="lin" valueType="num">
                                      <p:cBhvr additive="base">
                                        <p:cTn id="12" dur="500" fill="hold"/>
                                        <p:tgtEl>
                                          <p:spTgt spid="48538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85382">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85382">
                                            <p:txEl>
                                              <p:pRg st="2" end="2"/>
                                            </p:txEl>
                                          </p:spTgt>
                                        </p:tgtEl>
                                        <p:attrNameLst>
                                          <p:attrName>style.visibility</p:attrName>
                                        </p:attrNameLst>
                                      </p:cBhvr>
                                      <p:to>
                                        <p:strVal val="visible"/>
                                      </p:to>
                                    </p:set>
                                    <p:anim calcmode="lin" valueType="num">
                                      <p:cBhvr additive="base">
                                        <p:cTn id="17" dur="500" fill="hold"/>
                                        <p:tgtEl>
                                          <p:spTgt spid="48538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5382">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85382">
                                            <p:txEl>
                                              <p:pRg st="3" end="3"/>
                                            </p:txEl>
                                          </p:spTgt>
                                        </p:tgtEl>
                                        <p:attrNameLst>
                                          <p:attrName>style.visibility</p:attrName>
                                        </p:attrNameLst>
                                      </p:cBhvr>
                                      <p:to>
                                        <p:strVal val="visible"/>
                                      </p:to>
                                    </p:set>
                                    <p:anim calcmode="lin" valueType="num">
                                      <p:cBhvr additive="base">
                                        <p:cTn id="22" dur="500" fill="hold"/>
                                        <p:tgtEl>
                                          <p:spTgt spid="4853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85382">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85382">
                                            <p:txEl>
                                              <p:pRg st="4" end="4"/>
                                            </p:txEl>
                                          </p:spTgt>
                                        </p:tgtEl>
                                        <p:attrNameLst>
                                          <p:attrName>style.visibility</p:attrName>
                                        </p:attrNameLst>
                                      </p:cBhvr>
                                      <p:to>
                                        <p:strVal val="visible"/>
                                      </p:to>
                                    </p:set>
                                    <p:anim calcmode="lin" valueType="num">
                                      <p:cBhvr additive="base">
                                        <p:cTn id="27" dur="500" fill="hold"/>
                                        <p:tgtEl>
                                          <p:spTgt spid="48538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85382">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485382">
                                            <p:txEl>
                                              <p:pRg st="5" end="5"/>
                                            </p:txEl>
                                          </p:spTgt>
                                        </p:tgtEl>
                                        <p:attrNameLst>
                                          <p:attrName>style.visibility</p:attrName>
                                        </p:attrNameLst>
                                      </p:cBhvr>
                                      <p:to>
                                        <p:strVal val="visible"/>
                                      </p:to>
                                    </p:set>
                                    <p:anim calcmode="lin" valueType="num">
                                      <p:cBhvr additive="base">
                                        <p:cTn id="32" dur="500" fill="hold"/>
                                        <p:tgtEl>
                                          <p:spTgt spid="4853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85382">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485382">
                                            <p:txEl>
                                              <p:pRg st="6" end="6"/>
                                            </p:txEl>
                                          </p:spTgt>
                                        </p:tgtEl>
                                        <p:attrNameLst>
                                          <p:attrName>style.visibility</p:attrName>
                                        </p:attrNameLst>
                                      </p:cBhvr>
                                      <p:to>
                                        <p:strVal val="visible"/>
                                      </p:to>
                                    </p:set>
                                    <p:anim calcmode="lin" valueType="num">
                                      <p:cBhvr additive="base">
                                        <p:cTn id="37" dur="500" fill="hold"/>
                                        <p:tgtEl>
                                          <p:spTgt spid="48538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5382">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485382">
                                            <p:txEl>
                                              <p:pRg st="7" end="7"/>
                                            </p:txEl>
                                          </p:spTgt>
                                        </p:tgtEl>
                                        <p:attrNameLst>
                                          <p:attrName>style.visibility</p:attrName>
                                        </p:attrNameLst>
                                      </p:cBhvr>
                                      <p:to>
                                        <p:strVal val="visible"/>
                                      </p:to>
                                    </p:set>
                                    <p:anim calcmode="lin" valueType="num">
                                      <p:cBhvr additive="base">
                                        <p:cTn id="42" dur="500" fill="hold"/>
                                        <p:tgtEl>
                                          <p:spTgt spid="48538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8538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nodeType="clickEffect">
                                  <p:stCondLst>
                                    <p:cond delay="0"/>
                                  </p:stCondLst>
                                  <p:childTnLst>
                                    <p:set>
                                      <p:cBhvr>
                                        <p:cTn id="47" dur="1" fill="hold">
                                          <p:stCondLst>
                                            <p:cond delay="0"/>
                                          </p:stCondLst>
                                        </p:cTn>
                                        <p:tgtEl>
                                          <p:spTgt spid="485381"/>
                                        </p:tgtEl>
                                        <p:attrNameLst>
                                          <p:attrName>style.visibility</p:attrName>
                                        </p:attrNameLst>
                                      </p:cBhvr>
                                      <p:to>
                                        <p:strVal val="visible"/>
                                      </p:to>
                                    </p:set>
                                    <p:anim calcmode="lin" valueType="num">
                                      <p:cBhvr additive="base">
                                        <p:cTn id="48" dur="500" fill="hold"/>
                                        <p:tgtEl>
                                          <p:spTgt spid="485381"/>
                                        </p:tgtEl>
                                        <p:attrNameLst>
                                          <p:attrName>ppt_x</p:attrName>
                                        </p:attrNameLst>
                                      </p:cBhvr>
                                      <p:tavLst>
                                        <p:tav tm="0">
                                          <p:val>
                                            <p:strVal val="#ppt_x"/>
                                          </p:val>
                                        </p:tav>
                                        <p:tav tm="100000">
                                          <p:val>
                                            <p:strVal val="#ppt_x"/>
                                          </p:val>
                                        </p:tav>
                                      </p:tavLst>
                                    </p:anim>
                                    <p:anim calcmode="lin" valueType="num">
                                      <p:cBhvr additive="base">
                                        <p:cTn id="49" dur="500" fill="hold"/>
                                        <p:tgtEl>
                                          <p:spTgt spid="485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2"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25AA7792-15A1-4A89-BB65-65B0F7D0A5F8}" type="slidenum">
              <a:rPr lang="en-US"/>
              <a:pPr>
                <a:defRPr/>
              </a:pPr>
              <a:t>41</a:t>
            </a:fld>
            <a:endParaRPr lang="en-US" sz="1400" b="0">
              <a:solidFill>
                <a:schemeClr val="tx1"/>
              </a:solidFill>
              <a:latin typeface="Times New Roman" pitchFamily="18" charset="0"/>
            </a:endParaRPr>
          </a:p>
        </p:txBody>
      </p:sp>
      <p:sp>
        <p:nvSpPr>
          <p:cNvPr id="2560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60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7428" name="Rectangle 4"/>
          <p:cNvSpPr>
            <a:spLocks noGrp="1" noChangeArrowheads="1"/>
          </p:cNvSpPr>
          <p:nvPr>
            <p:ph type="title"/>
          </p:nvPr>
        </p:nvSpPr>
        <p:spPr>
          <a:xfrm>
            <a:off x="533400" y="685800"/>
            <a:ext cx="8229600" cy="914400"/>
          </a:xfrm>
          <a:ln w="38100" cap="flat" cmpd="dbl">
            <a:solidFill>
              <a:schemeClr val="accent2"/>
            </a:solidFill>
          </a:ln>
        </p:spPr>
        <p:txBody>
          <a:bodyPr anchor="b"/>
          <a:lstStyle/>
          <a:p>
            <a:pPr algn="l">
              <a:defRPr/>
            </a:pPr>
            <a:r>
              <a:rPr lang="en-US" sz="2800" smtClean="0">
                <a:solidFill>
                  <a:srgbClr val="1204C6"/>
                </a:solidFill>
              </a:rPr>
              <a:t>7. A physical inventory count shows 340 units </a:t>
            </a:r>
            <a:br>
              <a:rPr lang="en-US" sz="2800" smtClean="0">
                <a:solidFill>
                  <a:srgbClr val="1204C6"/>
                </a:solidFill>
              </a:rPr>
            </a:br>
            <a:r>
              <a:rPr lang="en-US" sz="2800" smtClean="0">
                <a:solidFill>
                  <a:srgbClr val="1204C6"/>
                </a:solidFill>
              </a:rPr>
              <a:t>    </a:t>
            </a:r>
            <a:r>
              <a:rPr lang="en-US" sz="1200" smtClean="0">
                <a:solidFill>
                  <a:srgbClr val="1204C6"/>
                </a:solidFill>
              </a:rPr>
              <a:t> </a:t>
            </a:r>
            <a:r>
              <a:rPr lang="en-US" sz="2800" smtClean="0">
                <a:solidFill>
                  <a:srgbClr val="1204C6"/>
                </a:solidFill>
              </a:rPr>
              <a:t>on-hand, indicating 10 units have been lost.</a:t>
            </a:r>
            <a:r>
              <a:rPr lang="en-US" sz="2800" smtClean="0">
                <a:solidFill>
                  <a:srgbClr val="1204C6"/>
                </a:solidFill>
                <a:latin typeface="Arial Rounded MT Bold" pitchFamily="34" charset="0"/>
              </a:rPr>
              <a:t> </a:t>
            </a:r>
            <a:endParaRPr lang="en-US" sz="2800" b="0" smtClean="0"/>
          </a:p>
        </p:txBody>
      </p:sp>
      <p:graphicFrame>
        <p:nvGraphicFramePr>
          <p:cNvPr id="25602" name="Object 5"/>
          <p:cNvGraphicFramePr>
            <a:graphicFrameLocks noChangeAspect="1"/>
          </p:cNvGraphicFramePr>
          <p:nvPr/>
        </p:nvGraphicFramePr>
        <p:xfrm>
          <a:off x="228600" y="1828800"/>
          <a:ext cx="8742363" cy="1757363"/>
        </p:xfrm>
        <a:graphic>
          <a:graphicData uri="http://schemas.openxmlformats.org/presentationml/2006/ole">
            <p:oleObj spid="_x0000_s25611" name="Worksheet" r:id="rId4" imgW="6492600" imgH="970560" progId="Excel.Sheet.8">
              <p:embed/>
            </p:oleObj>
          </a:graphicData>
        </a:graphic>
      </p:graphicFrame>
      <p:sp>
        <p:nvSpPr>
          <p:cNvPr id="487430" name="Text Box 6"/>
          <p:cNvSpPr txBox="1">
            <a:spLocks noChangeArrowheads="1"/>
          </p:cNvSpPr>
          <p:nvPr/>
        </p:nvSpPr>
        <p:spPr bwMode="auto">
          <a:xfrm>
            <a:off x="152400" y="4038600"/>
            <a:ext cx="8763000" cy="1930400"/>
          </a:xfrm>
          <a:prstGeom prst="rect">
            <a:avLst/>
          </a:prstGeom>
          <a:solidFill>
            <a:srgbClr val="FFFF00"/>
          </a:solidFill>
          <a:ln w="12700">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10000"/>
              </a:spcBef>
            </a:pPr>
            <a:r>
              <a:rPr lang="en-US"/>
              <a:t>Technically, this LOSS should be reported in the operating expense section of the income statement.  However, this loss is usually NOT     MATERIAL, so most companies record it as an increase in the COST OF GOODS SOLD expense account.</a:t>
            </a:r>
          </a:p>
          <a:p>
            <a:pPr>
              <a:lnSpc>
                <a:spcPct val="80000"/>
              </a:lnSpc>
              <a:spcBef>
                <a:spcPct val="10000"/>
              </a:spcBef>
            </a:pPr>
            <a:endParaRPr lang="en-US"/>
          </a:p>
          <a:p>
            <a:pPr>
              <a:lnSpc>
                <a:spcPct val="80000"/>
              </a:lnSpc>
              <a:spcBef>
                <a:spcPct val="10000"/>
              </a:spcBef>
            </a:pPr>
            <a:r>
              <a:rPr lang="en-US">
                <a:solidFill>
                  <a:srgbClr val="FF0000"/>
                </a:solidFill>
              </a:rPr>
              <a:t>That’s what we’ll do here.</a:t>
            </a:r>
            <a:endParaRPr 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7430"/>
                                        </p:tgtEl>
                                        <p:attrNameLst>
                                          <p:attrName>style.visibility</p:attrName>
                                        </p:attrNameLst>
                                      </p:cBhvr>
                                      <p:to>
                                        <p:strVal val="visible"/>
                                      </p:to>
                                    </p:set>
                                    <p:anim calcmode="lin" valueType="num">
                                      <p:cBhvr additive="base">
                                        <p:cTn id="7" dur="500" fill="hold"/>
                                        <p:tgtEl>
                                          <p:spTgt spid="487430"/>
                                        </p:tgtEl>
                                        <p:attrNameLst>
                                          <p:attrName>ppt_x</p:attrName>
                                        </p:attrNameLst>
                                      </p:cBhvr>
                                      <p:tavLst>
                                        <p:tav tm="0">
                                          <p:val>
                                            <p:strVal val="#ppt_x"/>
                                          </p:val>
                                        </p:tav>
                                        <p:tav tm="100000">
                                          <p:val>
                                            <p:strVal val="#ppt_x"/>
                                          </p:val>
                                        </p:tav>
                                      </p:tavLst>
                                    </p:anim>
                                    <p:anim calcmode="lin" valueType="num">
                                      <p:cBhvr additive="base">
                                        <p:cTn id="8" dur="500" fill="hold"/>
                                        <p:tgtEl>
                                          <p:spTgt spid="487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BFDA34B6-7A20-44E2-A1BC-38B2D04D5A1B}" type="slidenum">
              <a:rPr lang="en-US"/>
              <a:pPr>
                <a:defRPr/>
              </a:pPr>
              <a:t>42</a:t>
            </a:fld>
            <a:endParaRPr lang="en-US" sz="1400" b="0">
              <a:solidFill>
                <a:schemeClr val="tx1"/>
              </a:solidFill>
              <a:latin typeface="Times New Roman" pitchFamily="18" charset="0"/>
            </a:endParaRPr>
          </a:p>
        </p:txBody>
      </p:sp>
      <p:sp>
        <p:nvSpPr>
          <p:cNvPr id="266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66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9476" name="Rectangle 4"/>
          <p:cNvSpPr>
            <a:spLocks noGrp="1" noChangeArrowheads="1"/>
          </p:cNvSpPr>
          <p:nvPr>
            <p:ph type="title"/>
          </p:nvPr>
        </p:nvSpPr>
        <p:spPr>
          <a:xfrm>
            <a:off x="609600" y="152400"/>
            <a:ext cx="8229600" cy="914400"/>
          </a:xfrm>
          <a:ln w="38100" cap="flat" cmpd="dbl">
            <a:solidFill>
              <a:schemeClr val="accent2"/>
            </a:solidFill>
          </a:ln>
        </p:spPr>
        <p:txBody>
          <a:bodyPr anchor="b"/>
          <a:lstStyle/>
          <a:p>
            <a:pPr algn="l">
              <a:defRPr/>
            </a:pPr>
            <a:r>
              <a:rPr lang="en-US" sz="2800" smtClean="0">
                <a:solidFill>
                  <a:srgbClr val="1204C6"/>
                </a:solidFill>
              </a:rPr>
              <a:t>7. A physical inventory count shows 340 units </a:t>
            </a:r>
            <a:br>
              <a:rPr lang="en-US" sz="2800" smtClean="0">
                <a:solidFill>
                  <a:srgbClr val="1204C6"/>
                </a:solidFill>
              </a:rPr>
            </a:br>
            <a:r>
              <a:rPr lang="en-US" sz="2800" smtClean="0">
                <a:solidFill>
                  <a:srgbClr val="1204C6"/>
                </a:solidFill>
              </a:rPr>
              <a:t>    </a:t>
            </a:r>
            <a:r>
              <a:rPr lang="en-US" sz="1200" smtClean="0">
                <a:solidFill>
                  <a:srgbClr val="1204C6"/>
                </a:solidFill>
              </a:rPr>
              <a:t> </a:t>
            </a:r>
            <a:r>
              <a:rPr lang="en-US" sz="2800" smtClean="0">
                <a:solidFill>
                  <a:srgbClr val="1204C6"/>
                </a:solidFill>
              </a:rPr>
              <a:t>on-hand, indicating 10 units have been lost.</a:t>
            </a:r>
            <a:r>
              <a:rPr lang="en-US" sz="2800" smtClean="0">
                <a:solidFill>
                  <a:srgbClr val="1204C6"/>
                </a:solidFill>
                <a:latin typeface="Arial Rounded MT Bold" pitchFamily="34" charset="0"/>
              </a:rPr>
              <a:t> </a:t>
            </a:r>
            <a:endParaRPr lang="en-US" sz="2800" b="0" smtClean="0"/>
          </a:p>
        </p:txBody>
      </p:sp>
      <p:graphicFrame>
        <p:nvGraphicFramePr>
          <p:cNvPr id="26626" name="Object 5"/>
          <p:cNvGraphicFramePr>
            <a:graphicFrameLocks noChangeAspect="1"/>
          </p:cNvGraphicFramePr>
          <p:nvPr/>
        </p:nvGraphicFramePr>
        <p:xfrm>
          <a:off x="228600" y="1143000"/>
          <a:ext cx="8742363" cy="1604963"/>
        </p:xfrm>
        <a:graphic>
          <a:graphicData uri="http://schemas.openxmlformats.org/presentationml/2006/ole">
            <p:oleObj spid="_x0000_s26641" name="Worksheet" r:id="rId4" imgW="6492600" imgH="970560" progId="Excel.Sheet.8">
              <p:embed/>
            </p:oleObj>
          </a:graphicData>
        </a:graphic>
      </p:graphicFrame>
      <p:graphicFrame>
        <p:nvGraphicFramePr>
          <p:cNvPr id="489478" name="Object 6"/>
          <p:cNvGraphicFramePr>
            <a:graphicFrameLocks noChangeAspect="1"/>
          </p:cNvGraphicFramePr>
          <p:nvPr/>
        </p:nvGraphicFramePr>
        <p:xfrm>
          <a:off x="228600" y="2819400"/>
          <a:ext cx="8763000" cy="3617913"/>
        </p:xfrm>
        <a:graphic>
          <a:graphicData uri="http://schemas.openxmlformats.org/presentationml/2006/ole">
            <p:oleObj spid="_x0000_s26642" name="Worksheet" r:id="rId5" imgW="9928800" imgH="4881600" progId="Excel.Sheet.8">
              <p:embed/>
            </p:oleObj>
          </a:graphicData>
        </a:graphic>
      </p:graphicFrame>
      <p:sp>
        <p:nvSpPr>
          <p:cNvPr id="489479" name="Line 7"/>
          <p:cNvSpPr>
            <a:spLocks noChangeShapeType="1"/>
          </p:cNvSpPr>
          <p:nvPr/>
        </p:nvSpPr>
        <p:spPr bwMode="auto">
          <a:xfrm flipH="1">
            <a:off x="4876800" y="3505200"/>
            <a:ext cx="1219200" cy="25908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9480" name="Line 8"/>
          <p:cNvSpPr>
            <a:spLocks noChangeShapeType="1"/>
          </p:cNvSpPr>
          <p:nvPr/>
        </p:nvSpPr>
        <p:spPr bwMode="auto">
          <a:xfrm>
            <a:off x="4876800" y="60960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9481" name="Line 9"/>
          <p:cNvSpPr>
            <a:spLocks noChangeShapeType="1"/>
          </p:cNvSpPr>
          <p:nvPr/>
        </p:nvSpPr>
        <p:spPr bwMode="auto">
          <a:xfrm flipH="1">
            <a:off x="1905000" y="3657600"/>
            <a:ext cx="4953000" cy="2362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9478"/>
                                        </p:tgtEl>
                                        <p:attrNameLst>
                                          <p:attrName>style.visibility</p:attrName>
                                        </p:attrNameLst>
                                      </p:cBhvr>
                                      <p:to>
                                        <p:strVal val="visible"/>
                                      </p:to>
                                    </p:set>
                                    <p:anim calcmode="lin" valueType="num">
                                      <p:cBhvr additive="base">
                                        <p:cTn id="7" dur="500" fill="hold"/>
                                        <p:tgtEl>
                                          <p:spTgt spid="489478"/>
                                        </p:tgtEl>
                                        <p:attrNameLst>
                                          <p:attrName>ppt_x</p:attrName>
                                        </p:attrNameLst>
                                      </p:cBhvr>
                                      <p:tavLst>
                                        <p:tav tm="0">
                                          <p:val>
                                            <p:strVal val="#ppt_x"/>
                                          </p:val>
                                        </p:tav>
                                        <p:tav tm="100000">
                                          <p:val>
                                            <p:strVal val="#ppt_x"/>
                                          </p:val>
                                        </p:tav>
                                      </p:tavLst>
                                    </p:anim>
                                    <p:anim calcmode="lin" valueType="num">
                                      <p:cBhvr additive="base">
                                        <p:cTn id="8" dur="500" fill="hold"/>
                                        <p:tgtEl>
                                          <p:spTgt spid="48947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89479"/>
                                        </p:tgtEl>
                                        <p:attrNameLst>
                                          <p:attrName>style.visibility</p:attrName>
                                        </p:attrNameLst>
                                      </p:cBhvr>
                                      <p:to>
                                        <p:strVal val="visible"/>
                                      </p:to>
                                    </p:set>
                                    <p:animEffect transition="in" filter="wipe(up)">
                                      <p:cBhvr>
                                        <p:cTn id="12" dur="500"/>
                                        <p:tgtEl>
                                          <p:spTgt spid="489479"/>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89480"/>
                                        </p:tgtEl>
                                        <p:attrNameLst>
                                          <p:attrName>style.visibility</p:attrName>
                                        </p:attrNameLst>
                                      </p:cBhvr>
                                      <p:to>
                                        <p:strVal val="visible"/>
                                      </p:to>
                                    </p:set>
                                    <p:animEffect transition="in" filter="wipe(left)">
                                      <p:cBhvr>
                                        <p:cTn id="16" dur="500"/>
                                        <p:tgtEl>
                                          <p:spTgt spid="489480"/>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89481"/>
                                        </p:tgtEl>
                                        <p:attrNameLst>
                                          <p:attrName>style.visibility</p:attrName>
                                        </p:attrNameLst>
                                      </p:cBhvr>
                                      <p:to>
                                        <p:strVal val="visible"/>
                                      </p:to>
                                    </p:set>
                                    <p:animEffect transition="in" filter="wipe(up)">
                                      <p:cBhvr>
                                        <p:cTn id="20" dur="500"/>
                                        <p:tgtEl>
                                          <p:spTgt spid="489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9" grpId="0" animBg="1"/>
      <p:bldP spid="489480" grpId="0" animBg="1"/>
      <p:bldP spid="48948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78F0F964-765E-41AC-A979-3C6E30210376}" type="slidenum">
              <a:rPr lang="en-US"/>
              <a:pPr>
                <a:defRPr/>
              </a:pPr>
              <a:t>43</a:t>
            </a:fld>
            <a:endParaRPr lang="en-US" sz="1400" b="0">
              <a:solidFill>
                <a:schemeClr val="tx1"/>
              </a:solidFill>
              <a:latin typeface="Times New Roman" pitchFamily="18" charset="0"/>
            </a:endParaRPr>
          </a:p>
        </p:txBody>
      </p:sp>
      <p:sp>
        <p:nvSpPr>
          <p:cNvPr id="2765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65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1524" name="Rectangle 4"/>
          <p:cNvSpPr>
            <a:spLocks noGrp="1" noChangeArrowheads="1"/>
          </p:cNvSpPr>
          <p:nvPr>
            <p:ph type="title"/>
          </p:nvPr>
        </p:nvSpPr>
        <p:spPr>
          <a:xfrm>
            <a:off x="304800" y="304800"/>
            <a:ext cx="8534400" cy="1371600"/>
          </a:xfrm>
          <a:ln w="38100" cap="flat" cmpd="dbl">
            <a:solidFill>
              <a:schemeClr val="accent2"/>
            </a:solidFill>
          </a:ln>
        </p:spPr>
        <p:txBody>
          <a:bodyPr anchor="b"/>
          <a:lstStyle/>
          <a:p>
            <a:pPr algn="l">
              <a:defRPr/>
            </a:pPr>
            <a:r>
              <a:rPr lang="en-US" sz="2800" smtClean="0">
                <a:solidFill>
                  <a:srgbClr val="1204C6"/>
                </a:solidFill>
              </a:rPr>
              <a:t>8a.  Paid within discount period, so record the </a:t>
            </a:r>
            <a:br>
              <a:rPr lang="en-US" sz="2800" smtClean="0">
                <a:solidFill>
                  <a:srgbClr val="1204C6"/>
                </a:solidFill>
              </a:rPr>
            </a:br>
            <a:r>
              <a:rPr lang="en-US" sz="2800" smtClean="0">
                <a:solidFill>
                  <a:srgbClr val="1204C6"/>
                </a:solidFill>
              </a:rPr>
              <a:t>       2% discount on the $4000 Tran. #1 purchase  </a:t>
            </a:r>
            <a:br>
              <a:rPr lang="en-US" sz="2800" smtClean="0">
                <a:solidFill>
                  <a:srgbClr val="1204C6"/>
                </a:solidFill>
              </a:rPr>
            </a:br>
            <a:r>
              <a:rPr lang="en-US" sz="2800" smtClean="0">
                <a:solidFill>
                  <a:srgbClr val="1204C6"/>
                </a:solidFill>
              </a:rPr>
              <a:t>       less $200 Tran. #6 return.</a:t>
            </a:r>
            <a:endParaRPr lang="en-US" sz="2800" b="0" smtClean="0"/>
          </a:p>
        </p:txBody>
      </p:sp>
      <p:graphicFrame>
        <p:nvGraphicFramePr>
          <p:cNvPr id="491525" name="Object 5"/>
          <p:cNvGraphicFramePr>
            <a:graphicFrameLocks noChangeAspect="1"/>
          </p:cNvGraphicFramePr>
          <p:nvPr/>
        </p:nvGraphicFramePr>
        <p:xfrm>
          <a:off x="152400" y="4191000"/>
          <a:ext cx="8742363" cy="1905000"/>
        </p:xfrm>
        <a:graphic>
          <a:graphicData uri="http://schemas.openxmlformats.org/presentationml/2006/ole">
            <p:oleObj spid="_x0000_s27662" name="Worksheet" r:id="rId4" imgW="6492600" imgH="970560" progId="Excel.Sheet.8">
              <p:embed/>
            </p:oleObj>
          </a:graphicData>
        </a:graphic>
      </p:graphicFrame>
      <p:sp>
        <p:nvSpPr>
          <p:cNvPr id="27655" name="Text Box 6"/>
          <p:cNvSpPr txBox="1">
            <a:spLocks noChangeArrowheads="1"/>
          </p:cNvSpPr>
          <p:nvPr/>
        </p:nvSpPr>
        <p:spPr bwMode="auto">
          <a:xfrm>
            <a:off x="304800" y="1828800"/>
            <a:ext cx="6096000" cy="2287588"/>
          </a:xfrm>
          <a:prstGeom prst="rect">
            <a:avLst/>
          </a:prstGeom>
          <a:noFill/>
          <a:ln w="38100" cmpd="dbl">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35000"/>
              </a:spcBef>
            </a:pPr>
            <a:r>
              <a:rPr lang="en-US"/>
              <a:t>Purchase (Transaction #1)		$4000</a:t>
            </a:r>
          </a:p>
          <a:p>
            <a:pPr>
              <a:lnSpc>
                <a:spcPct val="90000"/>
              </a:lnSpc>
              <a:spcBef>
                <a:spcPct val="35000"/>
              </a:spcBef>
            </a:pPr>
            <a:r>
              <a:rPr lang="en-US"/>
              <a:t>Less Purchase Return (Trans. #6)	</a:t>
            </a:r>
            <a:r>
              <a:rPr lang="en-US" u="sng"/>
              <a:t>    200 </a:t>
            </a:r>
          </a:p>
          <a:p>
            <a:pPr>
              <a:lnSpc>
                <a:spcPct val="90000"/>
              </a:lnSpc>
              <a:spcBef>
                <a:spcPct val="35000"/>
              </a:spcBef>
            </a:pPr>
            <a:r>
              <a:rPr lang="en-US"/>
              <a:t>Amount owed				  3800</a:t>
            </a:r>
          </a:p>
          <a:p>
            <a:pPr>
              <a:lnSpc>
                <a:spcPct val="90000"/>
              </a:lnSpc>
              <a:spcBef>
                <a:spcPct val="35000"/>
              </a:spcBef>
            </a:pPr>
            <a:r>
              <a:rPr lang="en-US"/>
              <a:t>X discount %				</a:t>
            </a:r>
            <a:r>
              <a:rPr lang="en-US" u="sng"/>
              <a:t>       2%</a:t>
            </a:r>
          </a:p>
          <a:p>
            <a:pPr>
              <a:lnSpc>
                <a:spcPct val="90000"/>
              </a:lnSpc>
              <a:spcBef>
                <a:spcPct val="35000"/>
              </a:spcBef>
            </a:pPr>
            <a:r>
              <a:rPr lang="en-US" b="1">
                <a:solidFill>
                  <a:srgbClr val="FF0000"/>
                </a:solidFill>
              </a:rPr>
              <a:t>Amount of Purchase Discount	</a:t>
            </a:r>
            <a:r>
              <a:rPr lang="en-US" b="1" u="sng">
                <a:solidFill>
                  <a:srgbClr val="FF0000"/>
                </a:solidFill>
              </a:rPr>
              <a:t>$    76</a:t>
            </a:r>
          </a:p>
        </p:txBody>
      </p:sp>
      <p:sp>
        <p:nvSpPr>
          <p:cNvPr id="491527" name="Text Box 7"/>
          <p:cNvSpPr txBox="1">
            <a:spLocks noChangeArrowheads="1"/>
          </p:cNvSpPr>
          <p:nvPr/>
        </p:nvSpPr>
        <p:spPr bwMode="auto">
          <a:xfrm>
            <a:off x="6705600" y="1828800"/>
            <a:ext cx="2133600" cy="2282825"/>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chemeClr val="tx2"/>
                </a:solidFill>
              </a:rPr>
              <a:t>This reduces the </a:t>
            </a:r>
            <a:r>
              <a:rPr lang="en-US">
                <a:solidFill>
                  <a:srgbClr val="FF0000"/>
                </a:solidFill>
              </a:rPr>
              <a:t>cost of the inventory</a:t>
            </a:r>
            <a:r>
              <a:rPr lang="en-US">
                <a:solidFill>
                  <a:schemeClr val="tx2"/>
                </a:solidFill>
              </a:rPr>
              <a:t> and the amount we </a:t>
            </a:r>
            <a:r>
              <a:rPr lang="en-US">
                <a:solidFill>
                  <a:srgbClr val="FF0000"/>
                </a:solidFill>
              </a:rPr>
              <a:t>owe the supplier</a:t>
            </a:r>
            <a:r>
              <a:rPr lang="en-US">
                <a:solidFill>
                  <a:schemeClr val="tx2"/>
                </a:solidFill>
              </a:rPr>
              <a:t>.</a:t>
            </a:r>
          </a:p>
        </p:txBody>
      </p:sp>
      <p:sp>
        <p:nvSpPr>
          <p:cNvPr id="491528" name="Line 8"/>
          <p:cNvSpPr>
            <a:spLocks noChangeShapeType="1"/>
          </p:cNvSpPr>
          <p:nvPr/>
        </p:nvSpPr>
        <p:spPr bwMode="auto">
          <a:xfrm flipH="1">
            <a:off x="2743200" y="2819400"/>
            <a:ext cx="3962400" cy="2514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529" name="Line 9"/>
          <p:cNvSpPr>
            <a:spLocks noChangeShapeType="1"/>
          </p:cNvSpPr>
          <p:nvPr/>
        </p:nvSpPr>
        <p:spPr bwMode="auto">
          <a:xfrm flipH="1">
            <a:off x="3962400" y="3657600"/>
            <a:ext cx="2819400" cy="16764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27">
                                            <p:txEl>
                                              <p:charRg st="4294967295" end="4294967295"/>
                                            </p:txEl>
                                          </p:spTgt>
                                        </p:tgtEl>
                                        <p:attrNameLst>
                                          <p:attrName>style.visibility</p:attrName>
                                        </p:attrNameLst>
                                      </p:cBhvr>
                                      <p:to>
                                        <p:strVal val="visible"/>
                                      </p:to>
                                    </p:set>
                                    <p:anim calcmode="lin" valueType="num">
                                      <p:cBhvr additive="base">
                                        <p:cTn id="7" dur="500" fill="hold"/>
                                        <p:tgtEl>
                                          <p:spTgt spid="49152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27">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91525"/>
                                        </p:tgtEl>
                                        <p:attrNameLst>
                                          <p:attrName>style.visibility</p:attrName>
                                        </p:attrNameLst>
                                      </p:cBhvr>
                                      <p:to>
                                        <p:strVal val="visible"/>
                                      </p:to>
                                    </p:set>
                                    <p:anim calcmode="lin" valueType="num">
                                      <p:cBhvr additive="base">
                                        <p:cTn id="13" dur="500" fill="hold"/>
                                        <p:tgtEl>
                                          <p:spTgt spid="491525"/>
                                        </p:tgtEl>
                                        <p:attrNameLst>
                                          <p:attrName>ppt_x</p:attrName>
                                        </p:attrNameLst>
                                      </p:cBhvr>
                                      <p:tavLst>
                                        <p:tav tm="0">
                                          <p:val>
                                            <p:strVal val="#ppt_x"/>
                                          </p:val>
                                        </p:tav>
                                        <p:tav tm="100000">
                                          <p:val>
                                            <p:strVal val="#ppt_x"/>
                                          </p:val>
                                        </p:tav>
                                      </p:tavLst>
                                    </p:anim>
                                    <p:anim calcmode="lin" valueType="num">
                                      <p:cBhvr additive="base">
                                        <p:cTn id="14" dur="500" fill="hold"/>
                                        <p:tgtEl>
                                          <p:spTgt spid="491525"/>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91528"/>
                                        </p:tgtEl>
                                        <p:attrNameLst>
                                          <p:attrName>style.visibility</p:attrName>
                                        </p:attrNameLst>
                                      </p:cBhvr>
                                      <p:to>
                                        <p:strVal val="visible"/>
                                      </p:to>
                                    </p:set>
                                    <p:animEffect transition="in" filter="wipe(right)">
                                      <p:cBhvr>
                                        <p:cTn id="18" dur="500"/>
                                        <p:tgtEl>
                                          <p:spTgt spid="491528"/>
                                        </p:tgtEl>
                                      </p:cBhvr>
                                    </p:animEffect>
                                  </p:child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491529"/>
                                        </p:tgtEl>
                                        <p:attrNameLst>
                                          <p:attrName>style.visibility</p:attrName>
                                        </p:attrNameLst>
                                      </p:cBhvr>
                                      <p:to>
                                        <p:strVal val="visible"/>
                                      </p:to>
                                    </p:set>
                                    <p:animEffect transition="in" filter="wipe(right)">
                                      <p:cBhvr>
                                        <p:cTn id="22" dur="500"/>
                                        <p:tgtEl>
                                          <p:spTgt spid="49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autoUpdateAnimBg="0"/>
      <p:bldP spid="491528" grpId="0" animBg="1"/>
      <p:bldP spid="4915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r>
              <a:rPr lang="en-US"/>
              <a:t>5- </a:t>
            </a:r>
            <a:fld id="{C3E7EF4C-F1BE-4FFE-9F40-BD20606B293B}" type="slidenum">
              <a:rPr lang="en-US"/>
              <a:pPr>
                <a:defRPr/>
              </a:pPr>
              <a:t>44</a:t>
            </a:fld>
            <a:endParaRPr lang="en-US" sz="1400" b="0">
              <a:solidFill>
                <a:schemeClr val="tx1"/>
              </a:solidFill>
              <a:latin typeface="Times New Roman" pitchFamily="18" charset="0"/>
            </a:endParaRPr>
          </a:p>
        </p:txBody>
      </p:sp>
      <p:sp>
        <p:nvSpPr>
          <p:cNvPr id="286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867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3572" name="Rectangle 4"/>
          <p:cNvSpPr>
            <a:spLocks noGrp="1" noChangeArrowheads="1"/>
          </p:cNvSpPr>
          <p:nvPr>
            <p:ph type="title"/>
          </p:nvPr>
        </p:nvSpPr>
        <p:spPr>
          <a:xfrm>
            <a:off x="609600" y="304800"/>
            <a:ext cx="8305800" cy="838200"/>
          </a:xfrm>
          <a:ln w="38100" cap="flat" cmpd="dbl">
            <a:solidFill>
              <a:schemeClr val="accent2"/>
            </a:solidFill>
          </a:ln>
        </p:spPr>
        <p:txBody>
          <a:bodyPr anchor="b"/>
          <a:lstStyle/>
          <a:p>
            <a:pPr algn="l">
              <a:defRPr/>
            </a:pPr>
            <a:r>
              <a:rPr lang="en-US" sz="2400" smtClean="0">
                <a:solidFill>
                  <a:srgbClr val="1204C6"/>
                </a:solidFill>
              </a:rPr>
              <a:t>8a. Paid within discount period, so record the discount </a:t>
            </a:r>
            <a:br>
              <a:rPr lang="en-US" sz="2400" smtClean="0">
                <a:solidFill>
                  <a:srgbClr val="1204C6"/>
                </a:solidFill>
              </a:rPr>
            </a:br>
            <a:r>
              <a:rPr lang="en-US" sz="2400" smtClean="0">
                <a:solidFill>
                  <a:srgbClr val="1204C6"/>
                </a:solidFill>
              </a:rPr>
              <a:t>      on the $4000 Tr. #1 purchase less $200 Tr. #6 return.</a:t>
            </a:r>
            <a:endParaRPr lang="en-US" sz="2000" b="0" smtClean="0"/>
          </a:p>
        </p:txBody>
      </p:sp>
      <p:graphicFrame>
        <p:nvGraphicFramePr>
          <p:cNvPr id="28674" name="Object 5"/>
          <p:cNvGraphicFramePr>
            <a:graphicFrameLocks noChangeAspect="1"/>
          </p:cNvGraphicFramePr>
          <p:nvPr/>
        </p:nvGraphicFramePr>
        <p:xfrm>
          <a:off x="228600" y="1143000"/>
          <a:ext cx="8742363" cy="1604963"/>
        </p:xfrm>
        <a:graphic>
          <a:graphicData uri="http://schemas.openxmlformats.org/presentationml/2006/ole">
            <p:oleObj spid="_x0000_s28690" name="Worksheet" r:id="rId4" imgW="6492600" imgH="970560" progId="Excel.Sheet.8">
              <p:embed/>
            </p:oleObj>
          </a:graphicData>
        </a:graphic>
      </p:graphicFrame>
      <p:graphicFrame>
        <p:nvGraphicFramePr>
          <p:cNvPr id="493574" name="Object 6"/>
          <p:cNvGraphicFramePr>
            <a:graphicFrameLocks noChangeAspect="1"/>
          </p:cNvGraphicFramePr>
          <p:nvPr/>
        </p:nvGraphicFramePr>
        <p:xfrm>
          <a:off x="228600" y="2819400"/>
          <a:ext cx="8763000" cy="3617913"/>
        </p:xfrm>
        <a:graphic>
          <a:graphicData uri="http://schemas.openxmlformats.org/presentationml/2006/ole">
            <p:oleObj spid="_x0000_s28691" name="Worksheet" r:id="rId5" imgW="10118520" imgH="4890960" progId="Excel.Sheet.8">
              <p:embed/>
            </p:oleObj>
          </a:graphicData>
        </a:graphic>
      </p:graphicFrame>
      <p:sp>
        <p:nvSpPr>
          <p:cNvPr id="493575" name="Line 7"/>
          <p:cNvSpPr>
            <a:spLocks noChangeShapeType="1"/>
          </p:cNvSpPr>
          <p:nvPr/>
        </p:nvSpPr>
        <p:spPr bwMode="auto">
          <a:xfrm flipH="1">
            <a:off x="3657600" y="3429000"/>
            <a:ext cx="2438400" cy="10668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3576" name="Line 8"/>
          <p:cNvSpPr>
            <a:spLocks noChangeShapeType="1"/>
          </p:cNvSpPr>
          <p:nvPr/>
        </p:nvSpPr>
        <p:spPr bwMode="auto">
          <a:xfrm>
            <a:off x="3657600" y="4495800"/>
            <a:ext cx="1524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3577" name="Line 9"/>
          <p:cNvSpPr>
            <a:spLocks noChangeShapeType="1"/>
          </p:cNvSpPr>
          <p:nvPr/>
        </p:nvSpPr>
        <p:spPr bwMode="auto">
          <a:xfrm flipH="1">
            <a:off x="2057400" y="5638800"/>
            <a:ext cx="32766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3578" name="Line 10"/>
          <p:cNvSpPr>
            <a:spLocks noChangeShapeType="1"/>
          </p:cNvSpPr>
          <p:nvPr/>
        </p:nvSpPr>
        <p:spPr bwMode="auto">
          <a:xfrm flipH="1">
            <a:off x="5334000" y="3657600"/>
            <a:ext cx="1524000" cy="19812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3574"/>
                                        </p:tgtEl>
                                        <p:attrNameLst>
                                          <p:attrName>style.visibility</p:attrName>
                                        </p:attrNameLst>
                                      </p:cBhvr>
                                      <p:to>
                                        <p:strVal val="visible"/>
                                      </p:to>
                                    </p:set>
                                    <p:anim calcmode="lin" valueType="num">
                                      <p:cBhvr additive="base">
                                        <p:cTn id="7" dur="500" fill="hold"/>
                                        <p:tgtEl>
                                          <p:spTgt spid="493574"/>
                                        </p:tgtEl>
                                        <p:attrNameLst>
                                          <p:attrName>ppt_x</p:attrName>
                                        </p:attrNameLst>
                                      </p:cBhvr>
                                      <p:tavLst>
                                        <p:tav tm="0">
                                          <p:val>
                                            <p:strVal val="#ppt_x"/>
                                          </p:val>
                                        </p:tav>
                                        <p:tav tm="100000">
                                          <p:val>
                                            <p:strVal val="#ppt_x"/>
                                          </p:val>
                                        </p:tav>
                                      </p:tavLst>
                                    </p:anim>
                                    <p:anim calcmode="lin" valueType="num">
                                      <p:cBhvr additive="base">
                                        <p:cTn id="8" dur="500" fill="hold"/>
                                        <p:tgtEl>
                                          <p:spTgt spid="4935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93575"/>
                                        </p:tgtEl>
                                        <p:attrNameLst>
                                          <p:attrName>style.visibility</p:attrName>
                                        </p:attrNameLst>
                                      </p:cBhvr>
                                      <p:to>
                                        <p:strVal val="visible"/>
                                      </p:to>
                                    </p:set>
                                    <p:animEffect transition="in" filter="wipe(up)">
                                      <p:cBhvr>
                                        <p:cTn id="12" dur="500"/>
                                        <p:tgtEl>
                                          <p:spTgt spid="493575"/>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93576"/>
                                        </p:tgtEl>
                                        <p:attrNameLst>
                                          <p:attrName>style.visibility</p:attrName>
                                        </p:attrNameLst>
                                      </p:cBhvr>
                                      <p:to>
                                        <p:strVal val="visible"/>
                                      </p:to>
                                    </p:set>
                                    <p:animEffect transition="in" filter="wipe(left)">
                                      <p:cBhvr>
                                        <p:cTn id="16" dur="500"/>
                                        <p:tgtEl>
                                          <p:spTgt spid="493576"/>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93578"/>
                                        </p:tgtEl>
                                        <p:attrNameLst>
                                          <p:attrName>style.visibility</p:attrName>
                                        </p:attrNameLst>
                                      </p:cBhvr>
                                      <p:to>
                                        <p:strVal val="visible"/>
                                      </p:to>
                                    </p:set>
                                    <p:animEffect transition="in" filter="wipe(up)">
                                      <p:cBhvr>
                                        <p:cTn id="20" dur="500"/>
                                        <p:tgtEl>
                                          <p:spTgt spid="493578"/>
                                        </p:tgtEl>
                                      </p:cBhvr>
                                    </p:animEffect>
                                  </p:childTnLst>
                                </p:cTn>
                              </p:par>
                            </p:childTnLst>
                          </p:cTn>
                        </p:par>
                        <p:par>
                          <p:cTn id="21" fill="hold" nodeType="afterGroup">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493577"/>
                                        </p:tgtEl>
                                        <p:attrNameLst>
                                          <p:attrName>style.visibility</p:attrName>
                                        </p:attrNameLst>
                                      </p:cBhvr>
                                      <p:to>
                                        <p:strVal val="visible"/>
                                      </p:to>
                                    </p:set>
                                    <p:animEffect transition="in" filter="wipe(right)">
                                      <p:cBhvr>
                                        <p:cTn id="24" dur="500"/>
                                        <p:tgtEl>
                                          <p:spTgt spid="49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5" grpId="0" animBg="1"/>
      <p:bldP spid="493576" grpId="0" animBg="1"/>
      <p:bldP spid="493577" grpId="0" animBg="1"/>
      <p:bldP spid="4935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en-US"/>
              <a:t>5- </a:t>
            </a:r>
            <a:fld id="{68CE3186-672D-447D-B11B-4A17BB4CEA89}" type="slidenum">
              <a:rPr lang="en-US"/>
              <a:pPr>
                <a:defRPr/>
              </a:pPr>
              <a:t>45</a:t>
            </a:fld>
            <a:endParaRPr lang="en-US" sz="1400" b="0">
              <a:solidFill>
                <a:schemeClr val="tx1"/>
              </a:solidFill>
              <a:latin typeface="Times New Roman" pitchFamily="18" charset="0"/>
            </a:endParaRPr>
          </a:p>
        </p:txBody>
      </p:sp>
      <p:sp>
        <p:nvSpPr>
          <p:cNvPr id="2970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970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5620" name="Rectangle 4"/>
          <p:cNvSpPr>
            <a:spLocks noGrp="1" noChangeArrowheads="1"/>
          </p:cNvSpPr>
          <p:nvPr>
            <p:ph type="title"/>
          </p:nvPr>
        </p:nvSpPr>
        <p:spPr>
          <a:xfrm>
            <a:off x="1066800" y="685800"/>
            <a:ext cx="7162800" cy="2667000"/>
          </a:xfrm>
          <a:ln w="38100" cap="flat" cmpd="dbl">
            <a:solidFill>
              <a:schemeClr val="accent2"/>
            </a:solidFill>
          </a:ln>
        </p:spPr>
        <p:txBody>
          <a:bodyPr anchor="b"/>
          <a:lstStyle/>
          <a:p>
            <a:pPr algn="l">
              <a:defRPr/>
            </a:pPr>
            <a:r>
              <a:rPr lang="en-US" sz="2800" smtClean="0">
                <a:solidFill>
                  <a:srgbClr val="1204C6"/>
                </a:solidFill>
              </a:rPr>
              <a:t>8b. Paid the remaining balance on the  </a:t>
            </a:r>
            <a:br>
              <a:rPr lang="en-US" sz="2800" smtClean="0">
                <a:solidFill>
                  <a:srgbClr val="1204C6"/>
                </a:solidFill>
              </a:rPr>
            </a:br>
            <a:r>
              <a:rPr lang="en-US" sz="2800" smtClean="0">
                <a:solidFill>
                  <a:srgbClr val="1204C6"/>
                </a:solidFill>
              </a:rPr>
              <a:t>      Transaction #1 inventory purchase.</a:t>
            </a:r>
            <a:r>
              <a:rPr lang="en-US" sz="2400" smtClean="0">
                <a:solidFill>
                  <a:srgbClr val="1204C6"/>
                </a:solidFill>
              </a:rPr>
              <a:t> </a:t>
            </a:r>
            <a:br>
              <a:rPr lang="en-US" sz="2400" smtClean="0">
                <a:solidFill>
                  <a:srgbClr val="1204C6"/>
                </a:solidFill>
              </a:rPr>
            </a:br>
            <a:r>
              <a:rPr lang="en-US" sz="1800" smtClean="0">
                <a:solidFill>
                  <a:srgbClr val="1204C6"/>
                </a:solidFill>
              </a:rPr>
              <a:t/>
            </a:r>
            <a:br>
              <a:rPr lang="en-US" sz="1800" smtClean="0">
                <a:solidFill>
                  <a:srgbClr val="1204C6"/>
                </a:solidFill>
              </a:rPr>
            </a:br>
            <a:r>
              <a:rPr lang="en-US" sz="2400" smtClean="0">
                <a:solidFill>
                  <a:srgbClr val="1204C6"/>
                </a:solidFill>
              </a:rPr>
              <a:t> 	$4000 purchase (Trans. #1)</a:t>
            </a:r>
            <a:br>
              <a:rPr lang="en-US" sz="2400" smtClean="0">
                <a:solidFill>
                  <a:srgbClr val="1204C6"/>
                </a:solidFill>
              </a:rPr>
            </a:br>
            <a:r>
              <a:rPr lang="en-US" sz="2400" smtClean="0">
                <a:solidFill>
                  <a:srgbClr val="1204C6"/>
                </a:solidFill>
              </a:rPr>
              <a:t>	-   200 purchase return (Trans. #6)</a:t>
            </a:r>
            <a:br>
              <a:rPr lang="en-US" sz="2400" smtClean="0">
                <a:solidFill>
                  <a:srgbClr val="1204C6"/>
                </a:solidFill>
              </a:rPr>
            </a:br>
            <a:r>
              <a:rPr lang="en-US" sz="2400" smtClean="0">
                <a:solidFill>
                  <a:srgbClr val="1204C6"/>
                </a:solidFill>
              </a:rPr>
              <a:t>	</a:t>
            </a:r>
            <a:r>
              <a:rPr lang="en-US" sz="2400" u="sng" smtClean="0">
                <a:solidFill>
                  <a:srgbClr val="1204C6"/>
                </a:solidFill>
              </a:rPr>
              <a:t>-     76</a:t>
            </a:r>
            <a:r>
              <a:rPr lang="en-US" sz="2400" smtClean="0">
                <a:solidFill>
                  <a:srgbClr val="1204C6"/>
                </a:solidFill>
              </a:rPr>
              <a:t> purchase discount (Trans. #8a)</a:t>
            </a:r>
            <a:br>
              <a:rPr lang="en-US" sz="2400" smtClean="0">
                <a:solidFill>
                  <a:srgbClr val="1204C6"/>
                </a:solidFill>
              </a:rPr>
            </a:br>
            <a:r>
              <a:rPr lang="en-US" sz="2400" smtClean="0">
                <a:solidFill>
                  <a:srgbClr val="1204C6"/>
                </a:solidFill>
              </a:rPr>
              <a:t>	</a:t>
            </a:r>
            <a:r>
              <a:rPr lang="en-US" sz="2400" smtClean="0">
                <a:solidFill>
                  <a:srgbClr val="FF0000"/>
                </a:solidFill>
              </a:rPr>
              <a:t>$3724</a:t>
            </a:r>
            <a:r>
              <a:rPr lang="en-US" sz="2400" smtClean="0">
                <a:solidFill>
                  <a:srgbClr val="1204C6"/>
                </a:solidFill>
              </a:rPr>
              <a:t> remainder to pay supplier</a:t>
            </a:r>
            <a:endParaRPr lang="en-US" sz="2000" b="0" smtClean="0"/>
          </a:p>
        </p:txBody>
      </p:sp>
      <p:graphicFrame>
        <p:nvGraphicFramePr>
          <p:cNvPr id="495621" name="Object 5"/>
          <p:cNvGraphicFramePr>
            <a:graphicFrameLocks noChangeAspect="1"/>
          </p:cNvGraphicFramePr>
          <p:nvPr/>
        </p:nvGraphicFramePr>
        <p:xfrm>
          <a:off x="228600" y="3581400"/>
          <a:ext cx="8742363" cy="1752600"/>
        </p:xfrm>
        <a:graphic>
          <a:graphicData uri="http://schemas.openxmlformats.org/presentationml/2006/ole">
            <p:oleObj spid="_x0000_s29706" name="Worksheet" r:id="rId4" imgW="6492600" imgH="970560"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5621"/>
                                        </p:tgtEl>
                                        <p:attrNameLst>
                                          <p:attrName>style.visibility</p:attrName>
                                        </p:attrNameLst>
                                      </p:cBhvr>
                                      <p:to>
                                        <p:strVal val="visible"/>
                                      </p:to>
                                    </p:set>
                                    <p:anim calcmode="lin" valueType="num">
                                      <p:cBhvr additive="base">
                                        <p:cTn id="7" dur="500" fill="hold"/>
                                        <p:tgtEl>
                                          <p:spTgt spid="495621"/>
                                        </p:tgtEl>
                                        <p:attrNameLst>
                                          <p:attrName>ppt_x</p:attrName>
                                        </p:attrNameLst>
                                      </p:cBhvr>
                                      <p:tavLst>
                                        <p:tav tm="0">
                                          <p:val>
                                            <p:strVal val="#ppt_x"/>
                                          </p:val>
                                        </p:tav>
                                        <p:tav tm="100000">
                                          <p:val>
                                            <p:strVal val="#ppt_x"/>
                                          </p:val>
                                        </p:tav>
                                      </p:tavLst>
                                    </p:anim>
                                    <p:anim calcmode="lin" valueType="num">
                                      <p:cBhvr additive="base">
                                        <p:cTn id="8" dur="500" fill="hold"/>
                                        <p:tgtEl>
                                          <p:spTgt spid="495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r>
              <a:rPr lang="en-US"/>
              <a:t>5- </a:t>
            </a:r>
            <a:fld id="{E2CFB053-3C48-41F2-B890-1524F1FF25BF}" type="slidenum">
              <a:rPr lang="en-US"/>
              <a:pPr>
                <a:defRPr/>
              </a:pPr>
              <a:t>46</a:t>
            </a:fld>
            <a:endParaRPr lang="en-US" sz="1400" b="0">
              <a:solidFill>
                <a:schemeClr val="tx1"/>
              </a:solidFill>
              <a:latin typeface="Times New Roman" pitchFamily="18" charset="0"/>
            </a:endParaRPr>
          </a:p>
        </p:txBody>
      </p:sp>
      <p:sp>
        <p:nvSpPr>
          <p:cNvPr id="307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072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7668" name="Rectangle 4"/>
          <p:cNvSpPr>
            <a:spLocks noGrp="1" noChangeArrowheads="1"/>
          </p:cNvSpPr>
          <p:nvPr>
            <p:ph type="title"/>
          </p:nvPr>
        </p:nvSpPr>
        <p:spPr>
          <a:xfrm>
            <a:off x="609600" y="304800"/>
            <a:ext cx="8305800" cy="838200"/>
          </a:xfrm>
          <a:ln w="38100" cap="flat" cmpd="dbl">
            <a:solidFill>
              <a:schemeClr val="accent2"/>
            </a:solidFill>
          </a:ln>
        </p:spPr>
        <p:txBody>
          <a:bodyPr anchor="b"/>
          <a:lstStyle/>
          <a:p>
            <a:pPr algn="l">
              <a:defRPr/>
            </a:pPr>
            <a:r>
              <a:rPr lang="en-US" sz="2400" smtClean="0">
                <a:solidFill>
                  <a:srgbClr val="1204C6"/>
                </a:solidFill>
              </a:rPr>
              <a:t>8b. Paid the remaining balance on the Transaction #1  </a:t>
            </a:r>
            <a:br>
              <a:rPr lang="en-US" sz="2400" smtClean="0">
                <a:solidFill>
                  <a:srgbClr val="1204C6"/>
                </a:solidFill>
              </a:rPr>
            </a:br>
            <a:r>
              <a:rPr lang="en-US" sz="2400" smtClean="0">
                <a:solidFill>
                  <a:srgbClr val="1204C6"/>
                </a:solidFill>
              </a:rPr>
              <a:t>      inventory purchase.  ($4000-200-76</a:t>
            </a:r>
            <a:r>
              <a:rPr lang="en-US" sz="2400" smtClean="0">
                <a:solidFill>
                  <a:schemeClr val="hlink"/>
                </a:solidFill>
              </a:rPr>
              <a:t>=</a:t>
            </a:r>
            <a:r>
              <a:rPr lang="en-US" sz="2400" smtClean="0">
                <a:solidFill>
                  <a:srgbClr val="FF0000"/>
                </a:solidFill>
              </a:rPr>
              <a:t>$3724</a:t>
            </a:r>
            <a:r>
              <a:rPr lang="en-US" sz="2400" smtClean="0">
                <a:solidFill>
                  <a:srgbClr val="1204C6"/>
                </a:solidFill>
              </a:rPr>
              <a:t> to pay)</a:t>
            </a:r>
            <a:endParaRPr lang="en-US" sz="2000" b="0" smtClean="0"/>
          </a:p>
        </p:txBody>
      </p:sp>
      <p:graphicFrame>
        <p:nvGraphicFramePr>
          <p:cNvPr id="30722" name="Object 5"/>
          <p:cNvGraphicFramePr>
            <a:graphicFrameLocks noChangeAspect="1"/>
          </p:cNvGraphicFramePr>
          <p:nvPr/>
        </p:nvGraphicFramePr>
        <p:xfrm>
          <a:off x="228600" y="1143000"/>
          <a:ext cx="8742363" cy="1604963"/>
        </p:xfrm>
        <a:graphic>
          <a:graphicData uri="http://schemas.openxmlformats.org/presentationml/2006/ole">
            <p:oleObj spid="_x0000_s30738" name="Worksheet" r:id="rId4" imgW="6492600" imgH="970560" progId="Excel.Sheet.8">
              <p:embed/>
            </p:oleObj>
          </a:graphicData>
        </a:graphic>
      </p:graphicFrame>
      <p:graphicFrame>
        <p:nvGraphicFramePr>
          <p:cNvPr id="497670" name="Object 6"/>
          <p:cNvGraphicFramePr>
            <a:graphicFrameLocks noChangeAspect="1"/>
          </p:cNvGraphicFramePr>
          <p:nvPr/>
        </p:nvGraphicFramePr>
        <p:xfrm>
          <a:off x="228600" y="2819400"/>
          <a:ext cx="8763000" cy="3617913"/>
        </p:xfrm>
        <a:graphic>
          <a:graphicData uri="http://schemas.openxmlformats.org/presentationml/2006/ole">
            <p:oleObj spid="_x0000_s30739" name="Worksheet" r:id="rId5" imgW="10118520" imgH="4890960" progId="Excel.Sheet.8">
              <p:embed/>
            </p:oleObj>
          </a:graphicData>
        </a:graphic>
      </p:graphicFrame>
      <p:sp>
        <p:nvSpPr>
          <p:cNvPr id="497671" name="Line 7"/>
          <p:cNvSpPr>
            <a:spLocks noChangeShapeType="1"/>
          </p:cNvSpPr>
          <p:nvPr/>
        </p:nvSpPr>
        <p:spPr bwMode="auto">
          <a:xfrm flipH="1">
            <a:off x="3657600" y="3505200"/>
            <a:ext cx="2362200" cy="9906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7672" name="Line 8"/>
          <p:cNvSpPr>
            <a:spLocks noChangeShapeType="1"/>
          </p:cNvSpPr>
          <p:nvPr/>
        </p:nvSpPr>
        <p:spPr bwMode="auto">
          <a:xfrm>
            <a:off x="3657600" y="4495800"/>
            <a:ext cx="2286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7673" name="Line 9"/>
          <p:cNvSpPr>
            <a:spLocks noChangeShapeType="1"/>
          </p:cNvSpPr>
          <p:nvPr/>
        </p:nvSpPr>
        <p:spPr bwMode="auto">
          <a:xfrm flipH="1" flipV="1">
            <a:off x="1981200" y="5029200"/>
            <a:ext cx="28956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7674" name="Line 10"/>
          <p:cNvSpPr>
            <a:spLocks noChangeShapeType="1"/>
          </p:cNvSpPr>
          <p:nvPr/>
        </p:nvSpPr>
        <p:spPr bwMode="auto">
          <a:xfrm flipH="1">
            <a:off x="4876800" y="3733800"/>
            <a:ext cx="1905000" cy="22860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7670"/>
                                        </p:tgtEl>
                                        <p:attrNameLst>
                                          <p:attrName>style.visibility</p:attrName>
                                        </p:attrNameLst>
                                      </p:cBhvr>
                                      <p:to>
                                        <p:strVal val="visible"/>
                                      </p:to>
                                    </p:set>
                                    <p:anim calcmode="lin" valueType="num">
                                      <p:cBhvr additive="base">
                                        <p:cTn id="7" dur="500" fill="hold"/>
                                        <p:tgtEl>
                                          <p:spTgt spid="497670"/>
                                        </p:tgtEl>
                                        <p:attrNameLst>
                                          <p:attrName>ppt_x</p:attrName>
                                        </p:attrNameLst>
                                      </p:cBhvr>
                                      <p:tavLst>
                                        <p:tav tm="0">
                                          <p:val>
                                            <p:strVal val="#ppt_x"/>
                                          </p:val>
                                        </p:tav>
                                        <p:tav tm="100000">
                                          <p:val>
                                            <p:strVal val="#ppt_x"/>
                                          </p:val>
                                        </p:tav>
                                      </p:tavLst>
                                    </p:anim>
                                    <p:anim calcmode="lin" valueType="num">
                                      <p:cBhvr additive="base">
                                        <p:cTn id="8" dur="500" fill="hold"/>
                                        <p:tgtEl>
                                          <p:spTgt spid="4976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97671"/>
                                        </p:tgtEl>
                                        <p:attrNameLst>
                                          <p:attrName>style.visibility</p:attrName>
                                        </p:attrNameLst>
                                      </p:cBhvr>
                                      <p:to>
                                        <p:strVal val="visible"/>
                                      </p:to>
                                    </p:set>
                                    <p:animEffect transition="in" filter="wipe(up)">
                                      <p:cBhvr>
                                        <p:cTn id="12" dur="500"/>
                                        <p:tgtEl>
                                          <p:spTgt spid="497671"/>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97672"/>
                                        </p:tgtEl>
                                        <p:attrNameLst>
                                          <p:attrName>style.visibility</p:attrName>
                                        </p:attrNameLst>
                                      </p:cBhvr>
                                      <p:to>
                                        <p:strVal val="visible"/>
                                      </p:to>
                                    </p:set>
                                    <p:animEffect transition="in" filter="wipe(left)">
                                      <p:cBhvr>
                                        <p:cTn id="16" dur="500"/>
                                        <p:tgtEl>
                                          <p:spTgt spid="497672"/>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97674"/>
                                        </p:tgtEl>
                                        <p:attrNameLst>
                                          <p:attrName>style.visibility</p:attrName>
                                        </p:attrNameLst>
                                      </p:cBhvr>
                                      <p:to>
                                        <p:strVal val="visible"/>
                                      </p:to>
                                    </p:set>
                                    <p:animEffect transition="in" filter="wipe(up)">
                                      <p:cBhvr>
                                        <p:cTn id="20" dur="500"/>
                                        <p:tgtEl>
                                          <p:spTgt spid="497674"/>
                                        </p:tgtEl>
                                      </p:cBhvr>
                                    </p:animEffect>
                                  </p:childTnLst>
                                </p:cTn>
                              </p:par>
                            </p:childTnLst>
                          </p:cTn>
                        </p:par>
                        <p:par>
                          <p:cTn id="21" fill="hold" nodeType="afterGroup">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497673"/>
                                        </p:tgtEl>
                                        <p:attrNameLst>
                                          <p:attrName>style.visibility</p:attrName>
                                        </p:attrNameLst>
                                      </p:cBhvr>
                                      <p:to>
                                        <p:strVal val="visible"/>
                                      </p:to>
                                    </p:set>
                                    <p:animEffect transition="in" filter="wipe(right)">
                                      <p:cBhvr>
                                        <p:cTn id="24" dur="500"/>
                                        <p:tgtEl>
                                          <p:spTgt spid="49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1" grpId="0" animBg="1"/>
      <p:bldP spid="497672" grpId="0" animBg="1"/>
      <p:bldP spid="497673" grpId="0" animBg="1"/>
      <p:bldP spid="4976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BA0EC590-8157-4C65-96C9-F9C0B8BDF7D4}" type="slidenum">
              <a:rPr lang="en-US"/>
              <a:pPr>
                <a:defRPr/>
              </a:pPr>
              <a:t>47</a:t>
            </a:fld>
            <a:endParaRPr lang="en-US" sz="1400" b="0">
              <a:solidFill>
                <a:schemeClr val="tx1"/>
              </a:solidFill>
              <a:latin typeface="Times New Roman" pitchFamily="18" charset="0"/>
            </a:endParaRPr>
          </a:p>
        </p:txBody>
      </p:sp>
      <p:sp>
        <p:nvSpPr>
          <p:cNvPr id="3174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174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9716" name="Rectangle 4"/>
          <p:cNvSpPr>
            <a:spLocks noGrp="1" noChangeArrowheads="1"/>
          </p:cNvSpPr>
          <p:nvPr>
            <p:ph type="title"/>
          </p:nvPr>
        </p:nvSpPr>
        <p:spPr>
          <a:xfrm>
            <a:off x="533400" y="457200"/>
            <a:ext cx="8153400" cy="1447800"/>
          </a:xfrm>
          <a:ln w="38100" cap="flat" cmpd="dbl">
            <a:solidFill>
              <a:schemeClr val="accent2"/>
            </a:solidFill>
          </a:ln>
        </p:spPr>
        <p:txBody>
          <a:bodyPr anchor="b"/>
          <a:lstStyle/>
          <a:p>
            <a:pPr algn="l">
              <a:defRPr/>
            </a:pPr>
            <a:r>
              <a:rPr lang="en-US" sz="2800" smtClean="0">
                <a:solidFill>
                  <a:srgbClr val="1204C6"/>
                </a:solidFill>
                <a:latin typeface="Arial Rounded MT Bold" pitchFamily="34" charset="0"/>
              </a:rPr>
              <a:t>9. </a:t>
            </a:r>
            <a:r>
              <a:rPr lang="en-US" sz="2800" smtClean="0">
                <a:solidFill>
                  <a:srgbClr val="1204C6"/>
                </a:solidFill>
              </a:rPr>
              <a:t>The Sale recorded in Transaction #3a was </a:t>
            </a:r>
            <a:br>
              <a:rPr lang="en-US" sz="2800" smtClean="0">
                <a:solidFill>
                  <a:srgbClr val="1204C6"/>
                </a:solidFill>
              </a:rPr>
            </a:br>
            <a:r>
              <a:rPr lang="en-US" sz="2800" smtClean="0">
                <a:solidFill>
                  <a:srgbClr val="1204C6"/>
                </a:solidFill>
              </a:rPr>
              <a:t>     made with terms of F.O.B. destination.  </a:t>
            </a:r>
            <a:br>
              <a:rPr lang="en-US" sz="2800" smtClean="0">
                <a:solidFill>
                  <a:srgbClr val="1204C6"/>
                </a:solidFill>
              </a:rPr>
            </a:br>
            <a:r>
              <a:rPr lang="en-US" sz="2800" smtClean="0">
                <a:solidFill>
                  <a:srgbClr val="1204C6"/>
                </a:solidFill>
              </a:rPr>
              <a:t>     </a:t>
            </a:r>
            <a:r>
              <a:rPr lang="en-US" sz="2800" smtClean="0">
                <a:solidFill>
                  <a:schemeClr val="tx1"/>
                </a:solidFill>
              </a:rPr>
              <a:t>Record payment of the $340 shipping cost.</a:t>
            </a:r>
            <a:endParaRPr lang="en-US" sz="2800" b="0" smtClean="0">
              <a:solidFill>
                <a:schemeClr val="tx1"/>
              </a:solidFill>
            </a:endParaRPr>
          </a:p>
        </p:txBody>
      </p:sp>
      <p:graphicFrame>
        <p:nvGraphicFramePr>
          <p:cNvPr id="499717" name="Object 5"/>
          <p:cNvGraphicFramePr>
            <a:graphicFrameLocks noChangeAspect="1"/>
          </p:cNvGraphicFramePr>
          <p:nvPr/>
        </p:nvGraphicFramePr>
        <p:xfrm>
          <a:off x="152400" y="4419600"/>
          <a:ext cx="8742363" cy="1757363"/>
        </p:xfrm>
        <a:graphic>
          <a:graphicData uri="http://schemas.openxmlformats.org/presentationml/2006/ole">
            <p:oleObj spid="_x0000_s31755" name="Worksheet" r:id="rId4" imgW="6492600" imgH="970560" progId="Excel.Sheet.8">
              <p:embed/>
            </p:oleObj>
          </a:graphicData>
        </a:graphic>
      </p:graphicFrame>
      <p:sp>
        <p:nvSpPr>
          <p:cNvPr id="499718" name="Text Box 6"/>
          <p:cNvSpPr txBox="1">
            <a:spLocks noChangeArrowheads="1"/>
          </p:cNvSpPr>
          <p:nvPr/>
        </p:nvSpPr>
        <p:spPr bwMode="auto">
          <a:xfrm>
            <a:off x="533400" y="2057400"/>
            <a:ext cx="8153400" cy="2222500"/>
          </a:xfrm>
          <a:prstGeom prst="rect">
            <a:avLst/>
          </a:prstGeom>
          <a:solidFill>
            <a:srgbClr val="FFFF00"/>
          </a:solidFill>
          <a:ln w="12700">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10000"/>
              </a:spcBef>
            </a:pPr>
            <a:r>
              <a:rPr lang="en-US"/>
              <a:t>Transportation charges on PURCHASES are added to the cost of the asset, INVENTORY. (Transportation IN)</a:t>
            </a:r>
          </a:p>
          <a:p>
            <a:pPr>
              <a:lnSpc>
                <a:spcPct val="80000"/>
              </a:lnSpc>
              <a:spcBef>
                <a:spcPct val="10000"/>
              </a:spcBef>
            </a:pPr>
            <a:endParaRPr lang="en-US"/>
          </a:p>
          <a:p>
            <a:pPr>
              <a:lnSpc>
                <a:spcPct val="80000"/>
              </a:lnSpc>
              <a:spcBef>
                <a:spcPct val="10000"/>
              </a:spcBef>
            </a:pPr>
            <a:r>
              <a:rPr lang="en-US"/>
              <a:t>Transportation charges to ship products </a:t>
            </a:r>
            <a:r>
              <a:rPr lang="en-US">
                <a:solidFill>
                  <a:schemeClr val="tx2"/>
                </a:solidFill>
              </a:rPr>
              <a:t>TO CUSTOMERS</a:t>
            </a:r>
            <a:r>
              <a:rPr lang="en-US"/>
              <a:t> are reported as operating expenses on the income statement.  The appropriate account title is TRANSPORTATION OUT (or FREIGHT OUT or SHIPPING EXPENSE).</a:t>
            </a:r>
            <a:endParaRPr 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9718">
                                            <p:txEl>
                                              <p:charRg st="4294967295" end="4294967295"/>
                                            </p:txEl>
                                          </p:spTgt>
                                        </p:tgtEl>
                                        <p:attrNameLst>
                                          <p:attrName>style.visibility</p:attrName>
                                        </p:attrNameLst>
                                      </p:cBhvr>
                                      <p:to>
                                        <p:strVal val="visible"/>
                                      </p:to>
                                    </p:set>
                                    <p:anim calcmode="lin" valueType="num">
                                      <p:cBhvr additive="base">
                                        <p:cTn id="7" dur="500" fill="hold"/>
                                        <p:tgtEl>
                                          <p:spTgt spid="499718">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9718">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99717"/>
                                        </p:tgtEl>
                                        <p:attrNameLst>
                                          <p:attrName>style.visibility</p:attrName>
                                        </p:attrNameLst>
                                      </p:cBhvr>
                                      <p:to>
                                        <p:strVal val="visible"/>
                                      </p:to>
                                    </p:set>
                                    <p:anim calcmode="lin" valueType="num">
                                      <p:cBhvr additive="base">
                                        <p:cTn id="13" dur="500" fill="hold"/>
                                        <p:tgtEl>
                                          <p:spTgt spid="499717"/>
                                        </p:tgtEl>
                                        <p:attrNameLst>
                                          <p:attrName>ppt_x</p:attrName>
                                        </p:attrNameLst>
                                      </p:cBhvr>
                                      <p:tavLst>
                                        <p:tav tm="0">
                                          <p:val>
                                            <p:strVal val="#ppt_x"/>
                                          </p:val>
                                        </p:tav>
                                        <p:tav tm="100000">
                                          <p:val>
                                            <p:strVal val="#ppt_x"/>
                                          </p:val>
                                        </p:tav>
                                      </p:tavLst>
                                    </p:anim>
                                    <p:anim calcmode="lin" valueType="num">
                                      <p:cBhvr additive="base">
                                        <p:cTn id="14" dur="500" fill="hold"/>
                                        <p:tgtEl>
                                          <p:spTgt spid="4997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r>
              <a:rPr lang="en-US"/>
              <a:t>5- </a:t>
            </a:r>
            <a:fld id="{78EB873D-3FFB-47A9-9B56-BBD41ED8C3FA}" type="slidenum">
              <a:rPr lang="en-US"/>
              <a:pPr>
                <a:defRPr/>
              </a:pPr>
              <a:t>48</a:t>
            </a:fld>
            <a:endParaRPr lang="en-US" sz="1400" b="0">
              <a:solidFill>
                <a:schemeClr val="tx1"/>
              </a:solidFill>
              <a:latin typeface="Times New Roman" pitchFamily="18" charset="0"/>
            </a:endParaRPr>
          </a:p>
        </p:txBody>
      </p:sp>
      <p:sp>
        <p:nvSpPr>
          <p:cNvPr id="327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277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01764" name="Rectangle 4"/>
          <p:cNvSpPr>
            <a:spLocks noGrp="1" noChangeArrowheads="1"/>
          </p:cNvSpPr>
          <p:nvPr>
            <p:ph type="title"/>
          </p:nvPr>
        </p:nvSpPr>
        <p:spPr>
          <a:xfrm>
            <a:off x="609600" y="304800"/>
            <a:ext cx="8305800" cy="838200"/>
          </a:xfrm>
          <a:ln w="38100" cap="flat" cmpd="dbl">
            <a:solidFill>
              <a:schemeClr val="accent2"/>
            </a:solidFill>
          </a:ln>
        </p:spPr>
        <p:txBody>
          <a:bodyPr anchor="b"/>
          <a:lstStyle/>
          <a:p>
            <a:pPr algn="l">
              <a:defRPr/>
            </a:pPr>
            <a:r>
              <a:rPr lang="en-US" sz="2000" smtClean="0">
                <a:solidFill>
                  <a:srgbClr val="1204C6"/>
                </a:solidFill>
              </a:rPr>
              <a:t>9. The Sale recorded in Transaction #3a was made with terms of </a:t>
            </a:r>
            <a:br>
              <a:rPr lang="en-US" sz="2000" smtClean="0">
                <a:solidFill>
                  <a:srgbClr val="1204C6"/>
                </a:solidFill>
              </a:rPr>
            </a:br>
            <a:r>
              <a:rPr lang="en-US" sz="2000" smtClean="0">
                <a:solidFill>
                  <a:srgbClr val="1204C6"/>
                </a:solidFill>
              </a:rPr>
              <a:t>     F.O.B. destination.  </a:t>
            </a:r>
            <a:r>
              <a:rPr lang="en-US" sz="2000" smtClean="0">
                <a:solidFill>
                  <a:schemeClr val="tx1"/>
                </a:solidFill>
              </a:rPr>
              <a:t>Record payment of the $340 shipping cost.</a:t>
            </a:r>
          </a:p>
        </p:txBody>
      </p:sp>
      <p:graphicFrame>
        <p:nvGraphicFramePr>
          <p:cNvPr id="32770" name="Object 5"/>
          <p:cNvGraphicFramePr>
            <a:graphicFrameLocks noChangeAspect="1"/>
          </p:cNvGraphicFramePr>
          <p:nvPr/>
        </p:nvGraphicFramePr>
        <p:xfrm>
          <a:off x="228600" y="1143000"/>
          <a:ext cx="8742363" cy="1604963"/>
        </p:xfrm>
        <a:graphic>
          <a:graphicData uri="http://schemas.openxmlformats.org/presentationml/2006/ole">
            <p:oleObj spid="_x0000_s32785" name="Worksheet" r:id="rId4" imgW="6492600" imgH="970560" progId="Excel.Sheet.8">
              <p:embed/>
            </p:oleObj>
          </a:graphicData>
        </a:graphic>
      </p:graphicFrame>
      <p:graphicFrame>
        <p:nvGraphicFramePr>
          <p:cNvPr id="501766" name="Object 6"/>
          <p:cNvGraphicFramePr>
            <a:graphicFrameLocks noChangeAspect="1"/>
          </p:cNvGraphicFramePr>
          <p:nvPr/>
        </p:nvGraphicFramePr>
        <p:xfrm>
          <a:off x="228600" y="2819400"/>
          <a:ext cx="8763000" cy="3617913"/>
        </p:xfrm>
        <a:graphic>
          <a:graphicData uri="http://schemas.openxmlformats.org/presentationml/2006/ole">
            <p:oleObj spid="_x0000_s32786" name="Worksheet" r:id="rId5" imgW="10185120" imgH="4890960" progId="Excel.Sheet.8">
              <p:embed/>
            </p:oleObj>
          </a:graphicData>
        </a:graphic>
      </p:graphicFrame>
      <p:sp>
        <p:nvSpPr>
          <p:cNvPr id="501767" name="Line 7"/>
          <p:cNvSpPr>
            <a:spLocks noChangeShapeType="1"/>
          </p:cNvSpPr>
          <p:nvPr/>
        </p:nvSpPr>
        <p:spPr bwMode="auto">
          <a:xfrm>
            <a:off x="6248400" y="3581400"/>
            <a:ext cx="1066800" cy="18288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1768" name="Line 8"/>
          <p:cNvSpPr>
            <a:spLocks noChangeShapeType="1"/>
          </p:cNvSpPr>
          <p:nvPr/>
        </p:nvSpPr>
        <p:spPr bwMode="auto">
          <a:xfrm flipH="1" flipV="1">
            <a:off x="1981200" y="5181600"/>
            <a:ext cx="28956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1769" name="Line 9"/>
          <p:cNvSpPr>
            <a:spLocks noChangeShapeType="1"/>
          </p:cNvSpPr>
          <p:nvPr/>
        </p:nvSpPr>
        <p:spPr bwMode="auto">
          <a:xfrm flipH="1">
            <a:off x="4876800" y="3733800"/>
            <a:ext cx="1905000" cy="228600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01766"/>
                                        </p:tgtEl>
                                        <p:attrNameLst>
                                          <p:attrName>style.visibility</p:attrName>
                                        </p:attrNameLst>
                                      </p:cBhvr>
                                      <p:to>
                                        <p:strVal val="visible"/>
                                      </p:to>
                                    </p:set>
                                    <p:anim calcmode="lin" valueType="num">
                                      <p:cBhvr additive="base">
                                        <p:cTn id="7" dur="500" fill="hold"/>
                                        <p:tgtEl>
                                          <p:spTgt spid="501766"/>
                                        </p:tgtEl>
                                        <p:attrNameLst>
                                          <p:attrName>ppt_x</p:attrName>
                                        </p:attrNameLst>
                                      </p:cBhvr>
                                      <p:tavLst>
                                        <p:tav tm="0">
                                          <p:val>
                                            <p:strVal val="#ppt_x"/>
                                          </p:val>
                                        </p:tav>
                                        <p:tav tm="100000">
                                          <p:val>
                                            <p:strVal val="#ppt_x"/>
                                          </p:val>
                                        </p:tav>
                                      </p:tavLst>
                                    </p:anim>
                                    <p:anim calcmode="lin" valueType="num">
                                      <p:cBhvr additive="base">
                                        <p:cTn id="8" dur="500" fill="hold"/>
                                        <p:tgtEl>
                                          <p:spTgt spid="5017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01767"/>
                                        </p:tgtEl>
                                        <p:attrNameLst>
                                          <p:attrName>style.visibility</p:attrName>
                                        </p:attrNameLst>
                                      </p:cBhvr>
                                      <p:to>
                                        <p:strVal val="visible"/>
                                      </p:to>
                                    </p:set>
                                    <p:animEffect transition="in" filter="wipe(left)">
                                      <p:cBhvr>
                                        <p:cTn id="13" dur="500"/>
                                        <p:tgtEl>
                                          <p:spTgt spid="501767"/>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01769"/>
                                        </p:tgtEl>
                                        <p:attrNameLst>
                                          <p:attrName>style.visibility</p:attrName>
                                        </p:attrNameLst>
                                      </p:cBhvr>
                                      <p:to>
                                        <p:strVal val="visible"/>
                                      </p:to>
                                    </p:set>
                                    <p:animEffect transition="in" filter="wipe(up)">
                                      <p:cBhvr>
                                        <p:cTn id="17" dur="500"/>
                                        <p:tgtEl>
                                          <p:spTgt spid="501769"/>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501768"/>
                                        </p:tgtEl>
                                        <p:attrNameLst>
                                          <p:attrName>style.visibility</p:attrName>
                                        </p:attrNameLst>
                                      </p:cBhvr>
                                      <p:to>
                                        <p:strVal val="visible"/>
                                      </p:to>
                                    </p:set>
                                    <p:animEffect transition="in" filter="wipe(right)">
                                      <p:cBhvr>
                                        <p:cTn id="21" dur="500"/>
                                        <p:tgtEl>
                                          <p:spTgt spid="501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7" grpId="0" animBg="1"/>
      <p:bldP spid="501768" grpId="0" animBg="1"/>
      <p:bldP spid="5017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8AEC3031-C7A6-42D9-84E0-AA81967E8A88}" type="slidenum">
              <a:rPr lang="en-US"/>
              <a:pPr>
                <a:defRPr/>
              </a:pPr>
              <a:t>49</a:t>
            </a:fld>
            <a:endParaRPr lang="en-US" sz="1400" b="0">
              <a:solidFill>
                <a:schemeClr val="tx1"/>
              </a:solidFill>
              <a:latin typeface="Times New Roman" pitchFamily="18" charset="0"/>
            </a:endParaRPr>
          </a:p>
        </p:txBody>
      </p:sp>
      <p:sp>
        <p:nvSpPr>
          <p:cNvPr id="3379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379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03812" name="Rectangle 4"/>
          <p:cNvSpPr>
            <a:spLocks noGrp="1" noChangeArrowheads="1"/>
          </p:cNvSpPr>
          <p:nvPr>
            <p:ph type="title"/>
          </p:nvPr>
        </p:nvSpPr>
        <p:spPr>
          <a:xfrm>
            <a:off x="838200" y="304800"/>
            <a:ext cx="7772400" cy="1143000"/>
          </a:xfrm>
          <a:ln w="38100" cap="flat" cmpd="dbl">
            <a:solidFill>
              <a:schemeClr val="accent2"/>
            </a:solidFill>
          </a:ln>
        </p:spPr>
        <p:txBody>
          <a:bodyPr anchor="b"/>
          <a:lstStyle/>
          <a:p>
            <a:pPr>
              <a:defRPr/>
            </a:pPr>
            <a:r>
              <a:rPr lang="en-US" sz="3200" smtClean="0">
                <a:solidFill>
                  <a:srgbClr val="F73109"/>
                </a:solidFill>
              </a:rPr>
              <a:t>Clock Company</a:t>
            </a:r>
            <a:r>
              <a:rPr lang="en-US" sz="3200" smtClean="0">
                <a:solidFill>
                  <a:srgbClr val="1204C6"/>
                </a:solidFill>
              </a:rPr>
              <a:t/>
            </a:r>
            <a:br>
              <a:rPr lang="en-US" sz="3200" smtClean="0">
                <a:solidFill>
                  <a:srgbClr val="1204C6"/>
                </a:solidFill>
              </a:rPr>
            </a:br>
            <a:r>
              <a:rPr lang="en-US" sz="3200" smtClean="0">
                <a:solidFill>
                  <a:srgbClr val="1204C6"/>
                </a:solidFill>
              </a:rPr>
              <a:t>Ending Balances of LEDGER Accounts</a:t>
            </a:r>
            <a:endParaRPr lang="en-US" sz="3200" smtClean="0">
              <a:solidFill>
                <a:schemeClr val="tx1"/>
              </a:solidFill>
            </a:endParaRPr>
          </a:p>
        </p:txBody>
      </p:sp>
      <p:graphicFrame>
        <p:nvGraphicFramePr>
          <p:cNvPr id="503813" name="Object 5"/>
          <p:cNvGraphicFramePr>
            <a:graphicFrameLocks noChangeAspect="1"/>
          </p:cNvGraphicFramePr>
          <p:nvPr/>
        </p:nvGraphicFramePr>
        <p:xfrm>
          <a:off x="34925" y="1752600"/>
          <a:ext cx="8956675" cy="3611563"/>
        </p:xfrm>
        <a:graphic>
          <a:graphicData uri="http://schemas.openxmlformats.org/presentationml/2006/ole">
            <p:oleObj spid="_x0000_s33803" name="Worksheet" r:id="rId5" imgW="9985680" imgH="3673080" progId="Excel.Sheet.8">
              <p:embed/>
            </p:oleObj>
          </a:graphicData>
        </a:graphic>
      </p:graphicFrame>
      <p:pic>
        <p:nvPicPr>
          <p:cNvPr id="503814" name="Picture 6" descr="ag00040_"/>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0" y="4191000"/>
            <a:ext cx="1463675"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03813"/>
                                        </p:tgtEl>
                                        <p:attrNameLst>
                                          <p:attrName>style.visibility</p:attrName>
                                        </p:attrNameLst>
                                      </p:cBhvr>
                                      <p:to>
                                        <p:strVal val="visible"/>
                                      </p:to>
                                    </p:set>
                                    <p:anim calcmode="lin" valueType="num">
                                      <p:cBhvr additive="base">
                                        <p:cTn id="7" dur="500" fill="hold"/>
                                        <p:tgtEl>
                                          <p:spTgt spid="503813"/>
                                        </p:tgtEl>
                                        <p:attrNameLst>
                                          <p:attrName>ppt_x</p:attrName>
                                        </p:attrNameLst>
                                      </p:cBhvr>
                                      <p:tavLst>
                                        <p:tav tm="0">
                                          <p:val>
                                            <p:strVal val="#ppt_x"/>
                                          </p:val>
                                        </p:tav>
                                        <p:tav tm="100000">
                                          <p:val>
                                            <p:strVal val="#ppt_x"/>
                                          </p:val>
                                        </p:tav>
                                      </p:tavLst>
                                    </p:anim>
                                    <p:anim calcmode="lin" valueType="num">
                                      <p:cBhvr additive="base">
                                        <p:cTn id="8" dur="500" fill="hold"/>
                                        <p:tgtEl>
                                          <p:spTgt spid="50381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03814"/>
                                        </p:tgtEl>
                                        <p:attrNameLst>
                                          <p:attrName>style.visibility</p:attrName>
                                        </p:attrNameLst>
                                      </p:cBhvr>
                                      <p:to>
                                        <p:strVal val="visible"/>
                                      </p:to>
                                    </p:set>
                                    <p:anim calcmode="lin" valueType="num">
                                      <p:cBhvr additive="base">
                                        <p:cTn id="12" dur="500" fill="hold"/>
                                        <p:tgtEl>
                                          <p:spTgt spid="503814"/>
                                        </p:tgtEl>
                                        <p:attrNameLst>
                                          <p:attrName>ppt_x</p:attrName>
                                        </p:attrNameLst>
                                      </p:cBhvr>
                                      <p:tavLst>
                                        <p:tav tm="0">
                                          <p:val>
                                            <p:strVal val="0-#ppt_w/2"/>
                                          </p:val>
                                        </p:tav>
                                        <p:tav tm="100000">
                                          <p:val>
                                            <p:strVal val="#ppt_x"/>
                                          </p:val>
                                        </p:tav>
                                      </p:tavLst>
                                    </p:anim>
                                    <p:anim calcmode="lin" valueType="num">
                                      <p:cBhvr additive="base">
                                        <p:cTn id="13" dur="500" fill="hold"/>
                                        <p:tgtEl>
                                          <p:spTgt spid="5038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larm clock r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r>
              <a:rPr lang="en-US"/>
              <a:t>5- </a:t>
            </a:r>
            <a:fld id="{80C3DFEB-8F86-497D-9264-E2CF672B35CD}" type="slidenum">
              <a:rPr lang="en-US"/>
              <a:pPr>
                <a:defRPr/>
              </a:pPr>
              <a:t>5</a:t>
            </a:fld>
            <a:endParaRPr lang="en-US" sz="1400" b="0">
              <a:solidFill>
                <a:schemeClr val="tx1"/>
              </a:solidFill>
              <a:latin typeface="Times New Roman" pitchFamily="18" charset="0"/>
            </a:endParaRPr>
          </a:p>
        </p:txBody>
      </p:sp>
      <p:sp>
        <p:nvSpPr>
          <p:cNvPr id="634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34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85028" name="Rectangle 4"/>
          <p:cNvSpPr>
            <a:spLocks noGrp="1" noChangeArrowheads="1"/>
          </p:cNvSpPr>
          <p:nvPr>
            <p:ph type="title"/>
          </p:nvPr>
        </p:nvSpPr>
        <p:spPr>
          <a:xfrm>
            <a:off x="533400" y="0"/>
            <a:ext cx="7924800" cy="914400"/>
          </a:xfrm>
        </p:spPr>
        <p:txBody>
          <a:bodyPr/>
          <a:lstStyle/>
          <a:p>
            <a:pPr>
              <a:defRPr/>
            </a:pPr>
            <a:r>
              <a:rPr lang="en-US" smtClean="0"/>
              <a:t>Income Statement Change</a:t>
            </a:r>
          </a:p>
        </p:txBody>
      </p:sp>
      <p:sp>
        <p:nvSpPr>
          <p:cNvPr id="385029" name="Rectangle 5"/>
          <p:cNvSpPr>
            <a:spLocks noGrp="1" noChangeArrowheads="1"/>
          </p:cNvSpPr>
          <p:nvPr>
            <p:ph type="body" sz="half" idx="1"/>
          </p:nvPr>
        </p:nvSpPr>
        <p:spPr>
          <a:xfrm>
            <a:off x="228600" y="1981200"/>
            <a:ext cx="8001000" cy="4648200"/>
          </a:xfrm>
          <a:noFill/>
        </p:spPr>
        <p:txBody>
          <a:bodyPr/>
          <a:lstStyle/>
          <a:p>
            <a:pPr>
              <a:lnSpc>
                <a:spcPct val="80000"/>
              </a:lnSpc>
              <a:spcBef>
                <a:spcPct val="0"/>
              </a:spcBef>
              <a:buFont typeface="Monotype Sorts" pitchFamily="2" charset="2"/>
              <a:buNone/>
            </a:pPr>
            <a:r>
              <a:rPr lang="en-US" smtClean="0">
                <a:solidFill>
                  <a:srgbClr val="FF0000"/>
                </a:solidFill>
              </a:rPr>
              <a:t>Net Sales   	 	  			7,500</a:t>
            </a:r>
          </a:p>
          <a:p>
            <a:pPr>
              <a:lnSpc>
                <a:spcPct val="80000"/>
              </a:lnSpc>
              <a:spcBef>
                <a:spcPct val="0"/>
              </a:spcBef>
              <a:buFont typeface="Monotype Sorts" pitchFamily="2" charset="2"/>
              <a:buNone/>
            </a:pPr>
            <a:r>
              <a:rPr lang="en-US" smtClean="0">
                <a:solidFill>
                  <a:srgbClr val="FF0000"/>
                </a:solidFill>
              </a:rPr>
              <a:t>Less: Cost of goods sold         	        -</a:t>
            </a:r>
            <a:r>
              <a:rPr lang="en-US" u="sng" smtClean="0">
                <a:solidFill>
                  <a:srgbClr val="FF0000"/>
                </a:solidFill>
              </a:rPr>
              <a:t>3,000</a:t>
            </a:r>
          </a:p>
          <a:p>
            <a:pPr>
              <a:lnSpc>
                <a:spcPct val="80000"/>
              </a:lnSpc>
              <a:spcBef>
                <a:spcPct val="0"/>
              </a:spcBef>
              <a:buFont typeface="Monotype Sorts" pitchFamily="2" charset="2"/>
              <a:buNone/>
            </a:pPr>
            <a:r>
              <a:rPr lang="en-US" smtClean="0">
                <a:solidFill>
                  <a:srgbClr val="FF0000"/>
                </a:solidFill>
              </a:rPr>
              <a:t>Gross Profit Margin	    	  		4,500</a:t>
            </a:r>
          </a:p>
        </p:txBody>
      </p:sp>
      <p:sp>
        <p:nvSpPr>
          <p:cNvPr id="63495" name="Rectangle 6"/>
          <p:cNvSpPr>
            <a:spLocks noGrp="1" noChangeArrowheads="1"/>
          </p:cNvSpPr>
          <p:nvPr>
            <p:ph type="body" sz="half" idx="2"/>
          </p:nvPr>
        </p:nvSpPr>
        <p:spPr>
          <a:xfrm>
            <a:off x="4876800" y="1790700"/>
            <a:ext cx="3200400" cy="4114800"/>
          </a:xfrm>
          <a:noFill/>
        </p:spPr>
        <p:txBody>
          <a:bodyPr/>
          <a:lstStyle/>
          <a:p>
            <a:pPr>
              <a:buFont typeface="Monotype Sorts" pitchFamily="2" charset="2"/>
              <a:buNone/>
            </a:pPr>
            <a:r>
              <a:rPr lang="en-US" smtClean="0"/>
              <a:t> </a:t>
            </a:r>
            <a:endParaRPr lang="en-US" smtClean="0">
              <a:solidFill>
                <a:srgbClr val="D10D0D"/>
              </a:solidFill>
            </a:endParaRPr>
          </a:p>
        </p:txBody>
      </p:sp>
      <p:sp>
        <p:nvSpPr>
          <p:cNvPr id="63496" name="Text Box 7"/>
          <p:cNvSpPr txBox="1">
            <a:spLocks noChangeArrowheads="1"/>
          </p:cNvSpPr>
          <p:nvPr/>
        </p:nvSpPr>
        <p:spPr bwMode="auto">
          <a:xfrm>
            <a:off x="381000" y="914400"/>
            <a:ext cx="8001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Because of Cost of Goods Sold, the format for the Income Statement is modified:</a:t>
            </a:r>
            <a:endParaRPr lang="en-US"/>
          </a:p>
        </p:txBody>
      </p:sp>
      <p:sp>
        <p:nvSpPr>
          <p:cNvPr id="63497" name="Line 12"/>
          <p:cNvSpPr>
            <a:spLocks noChangeShapeType="1"/>
          </p:cNvSpPr>
          <p:nvPr/>
        </p:nvSpPr>
        <p:spPr bwMode="auto">
          <a:xfrm>
            <a:off x="8610600" y="4724400"/>
            <a:ext cx="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385029"/>
                                        </p:tgtEl>
                                        <p:attrNameLst>
                                          <p:attrName>style.visibility</p:attrName>
                                        </p:attrNameLst>
                                      </p:cBhvr>
                                      <p:to>
                                        <p:strVal val="visible"/>
                                      </p:to>
                                    </p:set>
                                    <p:anim calcmode="lin" valueType="num">
                                      <p:cBhvr additive="base">
                                        <p:cTn id="7" dur="500" fill="hold"/>
                                        <p:tgtEl>
                                          <p:spTgt spid="385029"/>
                                        </p:tgtEl>
                                        <p:attrNameLst>
                                          <p:attrName>ppt_x</p:attrName>
                                        </p:attrNameLst>
                                      </p:cBhvr>
                                      <p:tavLst>
                                        <p:tav tm="0">
                                          <p:val>
                                            <p:strVal val="1+#ppt_w/2"/>
                                          </p:val>
                                        </p:tav>
                                        <p:tav tm="100000">
                                          <p:val>
                                            <p:strVal val="#ppt_x"/>
                                          </p:val>
                                        </p:tav>
                                      </p:tavLst>
                                    </p:anim>
                                    <p:anim calcmode="lin" valueType="num">
                                      <p:cBhvr additive="base">
                                        <p:cTn id="8" dur="500" fill="hold"/>
                                        <p:tgtEl>
                                          <p:spTgt spid="385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379DCB86-80D9-44F8-AFBD-5DC7C2620974}" type="slidenum">
              <a:rPr lang="en-US"/>
              <a:pPr>
                <a:defRPr/>
              </a:pPr>
              <a:t>50</a:t>
            </a:fld>
            <a:endParaRPr lang="en-US" sz="1400" b="0">
              <a:solidFill>
                <a:schemeClr val="tx1"/>
              </a:solidFill>
              <a:latin typeface="Times New Roman" pitchFamily="18" charset="0"/>
            </a:endParaRPr>
          </a:p>
        </p:txBody>
      </p:sp>
      <p:sp>
        <p:nvSpPr>
          <p:cNvPr id="808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09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8916" name="Rectangle 4"/>
          <p:cNvSpPr>
            <a:spLocks noGrp="1" noChangeArrowheads="1"/>
          </p:cNvSpPr>
          <p:nvPr>
            <p:ph type="title"/>
          </p:nvPr>
        </p:nvSpPr>
        <p:spPr>
          <a:xfrm>
            <a:off x="533400" y="304800"/>
            <a:ext cx="7924800" cy="914400"/>
          </a:xfrm>
        </p:spPr>
        <p:txBody>
          <a:bodyPr/>
          <a:lstStyle/>
          <a:p>
            <a:pPr>
              <a:defRPr/>
            </a:pPr>
            <a:r>
              <a:rPr lang="en-US" smtClean="0"/>
              <a:t>Transaction Analysis</a:t>
            </a:r>
          </a:p>
        </p:txBody>
      </p:sp>
      <p:sp>
        <p:nvSpPr>
          <p:cNvPr id="38917" name="Rectangle 5"/>
          <p:cNvSpPr>
            <a:spLocks noGrp="1" noChangeArrowheads="1"/>
          </p:cNvSpPr>
          <p:nvPr>
            <p:ph type="body" idx="1"/>
          </p:nvPr>
        </p:nvSpPr>
        <p:spPr>
          <a:xfrm>
            <a:off x="533400" y="1676400"/>
            <a:ext cx="8077200" cy="4114800"/>
          </a:xfrm>
          <a:noFill/>
        </p:spPr>
        <p:txBody>
          <a:bodyPr/>
          <a:lstStyle/>
          <a:p>
            <a:pPr>
              <a:lnSpc>
                <a:spcPct val="90000"/>
              </a:lnSpc>
            </a:pPr>
            <a:r>
              <a:rPr lang="en-US" smtClean="0"/>
              <a:t>The following selected events occurred during 2004 at Clock Company which uses the  </a:t>
            </a:r>
            <a:r>
              <a:rPr lang="en-US" smtClean="0">
                <a:solidFill>
                  <a:srgbClr val="FF0000"/>
                </a:solidFill>
              </a:rPr>
              <a:t>PERPETUAL INVENTORY SYSTEM.</a:t>
            </a:r>
            <a:r>
              <a:rPr lang="en-US" smtClean="0"/>
              <a:t>  </a:t>
            </a:r>
          </a:p>
          <a:p>
            <a:pPr>
              <a:lnSpc>
                <a:spcPct val="90000"/>
              </a:lnSpc>
            </a:pPr>
            <a:r>
              <a:rPr lang="en-US" smtClean="0"/>
              <a:t>For each event:</a:t>
            </a:r>
          </a:p>
          <a:p>
            <a:pPr lvl="1">
              <a:lnSpc>
                <a:spcPct val="90000"/>
              </a:lnSpc>
            </a:pPr>
            <a:r>
              <a:rPr lang="en-US" smtClean="0"/>
              <a:t>Determine the effect on the financial statements.</a:t>
            </a:r>
          </a:p>
          <a:p>
            <a:pPr lvl="1">
              <a:lnSpc>
                <a:spcPct val="90000"/>
              </a:lnSpc>
            </a:pPr>
            <a:r>
              <a:rPr lang="en-US" smtClean="0"/>
              <a:t>Record the event in the journal and ledger.</a:t>
            </a:r>
          </a:p>
        </p:txBody>
      </p:sp>
      <p:pic>
        <p:nvPicPr>
          <p:cNvPr id="38920" name="Picture 8" descr="ag00174_"/>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14478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0-#ppt_w/2"/>
                                          </p:val>
                                        </p:tav>
                                        <p:tav tm="100000">
                                          <p:val>
                                            <p:strVal val="#ppt_x"/>
                                          </p:val>
                                        </p:tav>
                                      </p:tavLst>
                                    </p:anim>
                                    <p:anim calcmode="lin" valueType="num">
                                      <p:cBhvr additive="base">
                                        <p:cTn id="8" dur="500" fill="hold"/>
                                        <p:tgtEl>
                                          <p:spTgt spid="389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larm clock ticking.wav"/>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 calcmode="lin" valueType="num">
                                      <p:cBhvr additive="base">
                                        <p:cTn id="12" dur="500" fill="hold"/>
                                        <p:tgtEl>
                                          <p:spTgt spid="3891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1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8917">
                                            <p:txEl>
                                              <p:pRg st="1" end="1"/>
                                            </p:txEl>
                                          </p:spTgt>
                                        </p:tgtEl>
                                        <p:attrNameLst>
                                          <p:attrName>style.visibility</p:attrName>
                                        </p:attrNameLst>
                                      </p:cBhvr>
                                      <p:to>
                                        <p:strVal val="visible"/>
                                      </p:to>
                                    </p:set>
                                    <p:anim calcmode="lin" valueType="num">
                                      <p:cBhvr additive="base">
                                        <p:cTn id="17" dur="500" fill="hold"/>
                                        <p:tgtEl>
                                          <p:spTgt spid="3891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91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917">
                                            <p:txEl>
                                              <p:pRg st="2" end="2"/>
                                            </p:txEl>
                                          </p:spTgt>
                                        </p:tgtEl>
                                        <p:attrNameLst>
                                          <p:attrName>style.visibility</p:attrName>
                                        </p:attrNameLst>
                                      </p:cBhvr>
                                      <p:to>
                                        <p:strVal val="visible"/>
                                      </p:to>
                                    </p:set>
                                    <p:anim calcmode="lin" valueType="num">
                                      <p:cBhvr additive="base">
                                        <p:cTn id="21" dur="500" fill="hold"/>
                                        <p:tgtEl>
                                          <p:spTgt spid="3891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91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917">
                                            <p:txEl>
                                              <p:pRg st="3" end="3"/>
                                            </p:txEl>
                                          </p:spTgt>
                                        </p:tgtEl>
                                        <p:attrNameLst>
                                          <p:attrName>style.visibility</p:attrName>
                                        </p:attrNameLst>
                                      </p:cBhvr>
                                      <p:to>
                                        <p:strVal val="visible"/>
                                      </p:to>
                                    </p:set>
                                    <p:anim calcmode="lin" valueType="num">
                                      <p:cBhvr additive="base">
                                        <p:cTn id="25" dur="500" fill="hold"/>
                                        <p:tgtEl>
                                          <p:spTgt spid="3891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r>
              <a:rPr lang="en-US"/>
              <a:t>5- </a:t>
            </a:r>
            <a:fld id="{FDF99F22-E105-48A5-9822-2CEADD53431E}" type="slidenum">
              <a:rPr lang="en-US"/>
              <a:pPr>
                <a:defRPr/>
              </a:pPr>
              <a:t>51</a:t>
            </a:fld>
            <a:endParaRPr lang="en-US" sz="1400" b="0">
              <a:solidFill>
                <a:schemeClr val="tx1"/>
              </a:solidFill>
              <a:latin typeface="Times New Roman" pitchFamily="18" charset="0"/>
            </a:endParaRPr>
          </a:p>
        </p:txBody>
      </p:sp>
      <p:sp>
        <p:nvSpPr>
          <p:cNvPr id="81923" name="Rectangle 2"/>
          <p:cNvSpPr>
            <a:spLocks noChangeArrowheads="1"/>
          </p:cNvSpPr>
          <p:nvPr/>
        </p:nvSpPr>
        <p:spPr bwMode="auto">
          <a:xfrm>
            <a:off x="0" y="1905000"/>
            <a:ext cx="9067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23939" name="Rectangle 3"/>
          <p:cNvSpPr>
            <a:spLocks noGrp="1" noChangeArrowheads="1"/>
          </p:cNvSpPr>
          <p:nvPr>
            <p:ph type="title"/>
          </p:nvPr>
        </p:nvSpPr>
        <p:spPr/>
        <p:txBody>
          <a:bodyPr/>
          <a:lstStyle/>
          <a:p>
            <a:pPr>
              <a:defRPr/>
            </a:pPr>
            <a:r>
              <a:rPr lang="en-US" smtClean="0"/>
              <a:t>Lost, Damaged, or Stolen Inventory</a:t>
            </a:r>
          </a:p>
        </p:txBody>
      </p:sp>
      <p:sp>
        <p:nvSpPr>
          <p:cNvPr id="81925" name="Rectangle 4"/>
          <p:cNvSpPr>
            <a:spLocks noChangeArrowheads="1"/>
          </p:cNvSpPr>
          <p:nvPr/>
        </p:nvSpPr>
        <p:spPr bwMode="auto">
          <a:xfrm>
            <a:off x="838200" y="1752600"/>
            <a:ext cx="3505200" cy="3962400"/>
          </a:xfrm>
          <a:prstGeom prst="rect">
            <a:avLst/>
          </a:prstGeom>
          <a:solidFill>
            <a:srgbClr val="E4EBFE"/>
          </a:solidFill>
          <a:ln w="9525">
            <a:solidFill>
              <a:schemeClr val="tx1"/>
            </a:solidFill>
            <a:miter lim="800000"/>
            <a:headEnd/>
            <a:tailEnd/>
          </a:ln>
        </p:spPr>
        <p:txBody>
          <a:bodyPr anchor="ctr"/>
          <a:lstStyle/>
          <a:p>
            <a:pPr algn="ctr" eaLnBrk="1" hangingPunct="1"/>
            <a:r>
              <a:rPr lang="en-US" b="1">
                <a:latin typeface="Tahoma" pitchFamily="34" charset="0"/>
              </a:rPr>
              <a:t>Most merchandise companies experience some level of inventory </a:t>
            </a:r>
            <a:r>
              <a:rPr lang="en-US" b="1">
                <a:solidFill>
                  <a:srgbClr val="FF3300"/>
                </a:solidFill>
                <a:latin typeface="Tahoma" pitchFamily="34" charset="0"/>
              </a:rPr>
              <a:t>shrinkage</a:t>
            </a:r>
            <a:r>
              <a:rPr lang="en-US" b="1">
                <a:latin typeface="Tahoma" pitchFamily="34" charset="0"/>
              </a:rPr>
              <a:t>, a term that reflects decreases in inventory for reasons other than sales to customers.</a:t>
            </a:r>
          </a:p>
        </p:txBody>
      </p:sp>
      <p:pic>
        <p:nvPicPr>
          <p:cNvPr id="8192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590800"/>
            <a:ext cx="3703638" cy="272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pPr>
              <a:defRPr/>
            </a:pPr>
            <a:r>
              <a:rPr lang="en-US"/>
              <a:t>5- </a:t>
            </a:r>
            <a:fld id="{CDB9633C-6421-4E21-94D0-9536DA1E16ED}" type="slidenum">
              <a:rPr lang="en-US"/>
              <a:pPr>
                <a:defRPr/>
              </a:pPr>
              <a:t>52</a:t>
            </a:fld>
            <a:endParaRPr lang="en-US" sz="1400" b="0">
              <a:solidFill>
                <a:schemeClr val="tx1"/>
              </a:solidFill>
              <a:latin typeface="Times New Roman" pitchFamily="18" charset="0"/>
            </a:endParaRPr>
          </a:p>
        </p:txBody>
      </p:sp>
      <p:sp>
        <p:nvSpPr>
          <p:cNvPr id="34821" name="Rectangle 2"/>
          <p:cNvSpPr>
            <a:spLocks noChangeArrowheads="1"/>
          </p:cNvSpPr>
          <p:nvPr/>
        </p:nvSpPr>
        <p:spPr bwMode="auto">
          <a:xfrm>
            <a:off x="0" y="1905000"/>
            <a:ext cx="9067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25987" name="Rectangle 3"/>
          <p:cNvSpPr>
            <a:spLocks noGrp="1" noChangeArrowheads="1"/>
          </p:cNvSpPr>
          <p:nvPr>
            <p:ph type="title"/>
          </p:nvPr>
        </p:nvSpPr>
        <p:spPr/>
        <p:txBody>
          <a:bodyPr/>
          <a:lstStyle/>
          <a:p>
            <a:pPr>
              <a:defRPr/>
            </a:pPr>
            <a:r>
              <a:rPr lang="en-US" smtClean="0"/>
              <a:t>Lost, Damaged, or Stolen Inventory</a:t>
            </a:r>
          </a:p>
        </p:txBody>
      </p:sp>
      <p:graphicFrame>
        <p:nvGraphicFramePr>
          <p:cNvPr id="34818" name="Object 4"/>
          <p:cNvGraphicFramePr>
            <a:graphicFrameLocks noChangeAspect="1"/>
          </p:cNvGraphicFramePr>
          <p:nvPr/>
        </p:nvGraphicFramePr>
        <p:xfrm>
          <a:off x="0" y="3276600"/>
          <a:ext cx="9144000" cy="796925"/>
        </p:xfrm>
        <a:graphic>
          <a:graphicData uri="http://schemas.openxmlformats.org/presentationml/2006/ole">
            <p:oleObj spid="_x0000_s34834" name="Worksheet" r:id="rId4" imgW="6680880" imgH="571320" progId="Excel.Sheet.8">
              <p:embed/>
            </p:oleObj>
          </a:graphicData>
        </a:graphic>
      </p:graphicFrame>
      <p:sp>
        <p:nvSpPr>
          <p:cNvPr id="34823" name="Text Box 5"/>
          <p:cNvSpPr txBox="1">
            <a:spLocks noChangeArrowheads="1"/>
          </p:cNvSpPr>
          <p:nvPr/>
        </p:nvSpPr>
        <p:spPr bwMode="auto">
          <a:xfrm>
            <a:off x="990600" y="1752600"/>
            <a:ext cx="75438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solidFill>
                  <a:srgbClr val="FF3300"/>
                </a:solidFill>
                <a:latin typeface="Tahoma" pitchFamily="34" charset="0"/>
              </a:rPr>
              <a:t>Assume a company determined that $500 of inventory was lost through shrinkage.  Here is how it would effect the statements:</a:t>
            </a:r>
          </a:p>
        </p:txBody>
      </p:sp>
      <p:grpSp>
        <p:nvGrpSpPr>
          <p:cNvPr id="2" name="Group 6"/>
          <p:cNvGrpSpPr>
            <a:grpSpLocks/>
          </p:cNvGrpSpPr>
          <p:nvPr/>
        </p:nvGrpSpPr>
        <p:grpSpPr bwMode="auto">
          <a:xfrm>
            <a:off x="765175" y="4572000"/>
            <a:ext cx="7769225" cy="1573213"/>
            <a:chOff x="482" y="2880"/>
            <a:chExt cx="4894" cy="991"/>
          </a:xfrm>
        </p:grpSpPr>
        <p:graphicFrame>
          <p:nvGraphicFramePr>
            <p:cNvPr id="34819" name="Object 7"/>
            <p:cNvGraphicFramePr>
              <a:graphicFrameLocks noChangeAspect="1"/>
            </p:cNvGraphicFramePr>
            <p:nvPr/>
          </p:nvGraphicFramePr>
          <p:xfrm>
            <a:off x="482" y="3168"/>
            <a:ext cx="4894" cy="703"/>
          </p:xfrm>
          <a:graphic>
            <a:graphicData uri="http://schemas.openxmlformats.org/presentationml/2006/ole">
              <p:oleObj spid="_x0000_s34835" name="Worksheet" r:id="rId5" imgW="5024160" imgH="679320" progId="Excel.Sheet.8">
                <p:embed/>
              </p:oleObj>
            </a:graphicData>
          </a:graphic>
        </p:graphicFrame>
        <p:sp>
          <p:nvSpPr>
            <p:cNvPr id="34825" name="Text Box 8"/>
            <p:cNvSpPr txBox="1">
              <a:spLocks noChangeArrowheads="1"/>
            </p:cNvSpPr>
            <p:nvPr/>
          </p:nvSpPr>
          <p:spPr bwMode="auto">
            <a:xfrm>
              <a:off x="548" y="2880"/>
              <a:ext cx="47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solidFill>
                    <a:srgbClr val="FF3300"/>
                  </a:solidFill>
                  <a:latin typeface="Tahoma" pitchFamily="34" charset="0"/>
                </a:rPr>
                <a:t>In general journal form, the entry is as follows:</a:t>
              </a: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en-US"/>
              <a:t>5- </a:t>
            </a:r>
            <a:fld id="{96B22EF5-D660-400D-8283-443D9CD7CD1A}" type="slidenum">
              <a:rPr lang="en-US"/>
              <a:pPr>
                <a:defRPr/>
              </a:pPr>
              <a:t>53</a:t>
            </a:fld>
            <a:endParaRPr lang="en-US" sz="1400" b="0">
              <a:solidFill>
                <a:schemeClr val="tx1"/>
              </a:solidFill>
              <a:latin typeface="Times New Roman" pitchFamily="18" charset="0"/>
            </a:endParaRPr>
          </a:p>
        </p:txBody>
      </p:sp>
      <p:sp>
        <p:nvSpPr>
          <p:cNvPr id="778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78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2772" name="Rectangle 4"/>
          <p:cNvSpPr>
            <a:spLocks noGrp="1" noChangeArrowheads="1"/>
          </p:cNvSpPr>
          <p:nvPr>
            <p:ph type="title"/>
          </p:nvPr>
        </p:nvSpPr>
        <p:spPr/>
        <p:txBody>
          <a:bodyPr/>
          <a:lstStyle/>
          <a:p>
            <a:pPr>
              <a:defRPr/>
            </a:pPr>
            <a:r>
              <a:rPr lang="en-US" smtClean="0"/>
              <a:t>Timing is EVERYTHING...</a:t>
            </a:r>
          </a:p>
        </p:txBody>
      </p:sp>
      <p:sp>
        <p:nvSpPr>
          <p:cNvPr id="32773" name="Rectangle 5"/>
          <p:cNvSpPr>
            <a:spLocks noGrp="1" noChangeArrowheads="1"/>
          </p:cNvSpPr>
          <p:nvPr>
            <p:ph type="body" idx="1"/>
          </p:nvPr>
        </p:nvSpPr>
        <p:spPr>
          <a:xfrm>
            <a:off x="609600" y="1752600"/>
            <a:ext cx="8229600" cy="4114800"/>
          </a:xfrm>
          <a:noFill/>
        </p:spPr>
        <p:txBody>
          <a:bodyPr/>
          <a:lstStyle/>
          <a:p>
            <a:pPr>
              <a:lnSpc>
                <a:spcPct val="90000"/>
              </a:lnSpc>
            </a:pPr>
            <a:r>
              <a:rPr lang="en-US" sz="2400" smtClean="0"/>
              <a:t>Recognize revenue when </a:t>
            </a:r>
            <a:r>
              <a:rPr lang="en-US" sz="2400" smtClean="0">
                <a:solidFill>
                  <a:srgbClr val="00279F"/>
                </a:solidFill>
              </a:rPr>
              <a:t>“earned”</a:t>
            </a:r>
            <a:endParaRPr lang="en-US" sz="2400" smtClean="0"/>
          </a:p>
          <a:p>
            <a:pPr lvl="1">
              <a:lnSpc>
                <a:spcPct val="90000"/>
              </a:lnSpc>
            </a:pPr>
            <a:r>
              <a:rPr lang="en-US" sz="2400" smtClean="0"/>
              <a:t>earned when an exchange (seller to buyer) occurs</a:t>
            </a:r>
          </a:p>
          <a:p>
            <a:pPr>
              <a:lnSpc>
                <a:spcPct val="90000"/>
              </a:lnSpc>
            </a:pPr>
            <a:r>
              <a:rPr lang="en-US" sz="2400" smtClean="0"/>
              <a:t>Three levels of the matching principle</a:t>
            </a:r>
          </a:p>
          <a:p>
            <a:pPr lvl="1">
              <a:lnSpc>
                <a:spcPct val="90000"/>
              </a:lnSpc>
            </a:pPr>
            <a:r>
              <a:rPr lang="en-US" sz="2400" smtClean="0"/>
              <a:t>Product costs (e.g., inventory costs): </a:t>
            </a:r>
            <a:r>
              <a:rPr lang="en-US" sz="2400" smtClean="0">
                <a:solidFill>
                  <a:srgbClr val="00279F"/>
                </a:solidFill>
              </a:rPr>
              <a:t>assets until produce revenue</a:t>
            </a:r>
            <a:endParaRPr lang="en-US" sz="2400" smtClean="0"/>
          </a:p>
          <a:p>
            <a:pPr lvl="2">
              <a:lnSpc>
                <a:spcPct val="90000"/>
              </a:lnSpc>
            </a:pPr>
            <a:r>
              <a:rPr lang="en-US" smtClean="0">
                <a:solidFill>
                  <a:srgbClr val="00279F"/>
                </a:solidFill>
              </a:rPr>
              <a:t>direct cause &amp; effect relationship </a:t>
            </a:r>
            <a:r>
              <a:rPr lang="en-US" smtClean="0"/>
              <a:t>between revenue and expense</a:t>
            </a:r>
          </a:p>
          <a:p>
            <a:pPr lvl="1">
              <a:lnSpc>
                <a:spcPct val="90000"/>
              </a:lnSpc>
            </a:pPr>
            <a:r>
              <a:rPr lang="en-US" sz="2400" smtClean="0"/>
              <a:t>Period costs:  </a:t>
            </a:r>
            <a:r>
              <a:rPr lang="en-US" sz="2400" smtClean="0">
                <a:solidFill>
                  <a:srgbClr val="00279F"/>
                </a:solidFill>
              </a:rPr>
              <a:t>systematic &amp; rational allocation</a:t>
            </a:r>
            <a:endParaRPr lang="en-US" sz="2400" smtClean="0"/>
          </a:p>
          <a:p>
            <a:pPr lvl="2">
              <a:lnSpc>
                <a:spcPct val="90000"/>
              </a:lnSpc>
            </a:pPr>
            <a:r>
              <a:rPr lang="en-US" smtClean="0"/>
              <a:t>e.g., depreciation costs</a:t>
            </a:r>
          </a:p>
          <a:p>
            <a:pPr lvl="1">
              <a:lnSpc>
                <a:spcPct val="90000"/>
              </a:lnSpc>
            </a:pPr>
            <a:r>
              <a:rPr lang="en-US" sz="2400" smtClean="0"/>
              <a:t>Period costs:  </a:t>
            </a:r>
            <a:r>
              <a:rPr lang="en-US" sz="2400" smtClean="0">
                <a:solidFill>
                  <a:srgbClr val="00279F"/>
                </a:solidFill>
              </a:rPr>
              <a:t>recognize as expense as incurred</a:t>
            </a:r>
            <a:endParaRPr lang="en-US" sz="2400" smtClean="0"/>
          </a:p>
          <a:p>
            <a:pPr lvl="2">
              <a:lnSpc>
                <a:spcPct val="90000"/>
              </a:lnSpc>
            </a:pPr>
            <a:r>
              <a:rPr lang="en-US" smtClean="0"/>
              <a:t>e.g.,  advertising costs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subTnLst>
                                    <p:animClr>
                                      <p:cBhvr override="childStyle">
                                        <p:cTn dur="1" fill="hold" display="0" masterRel="nextClick" afterEffect="1"/>
                                        <p:tgtEl>
                                          <p:spTgt spid="32773">
                                            <p:txEl>
                                              <p:pRg st="0" end="0"/>
                                            </p:txEl>
                                          </p:spTgt>
                                        </p:tgtEl>
                                        <p:attrNameLst>
                                          <p:attrName>ppt_c</p:attrName>
                                        </p:attrNameLst>
                                      </p:cBhvr>
                                      <p:to>
                                        <a:srgbClr val="00AE00"/>
                                      </p:to>
                                    </p:animClr>
                                  </p:subTnLst>
                                </p:cTn>
                              </p:par>
                              <p:par>
                                <p:cTn id="8" presetID="3" presetClass="entr" presetSubtype="10" fill="hold" grpId="0"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10" dur="500"/>
                                        <p:tgtEl>
                                          <p:spTgt spid="32773">
                                            <p:txEl>
                                              <p:pRg st="1" end="1"/>
                                            </p:txEl>
                                          </p:spTgt>
                                        </p:tgtEl>
                                      </p:cBhvr>
                                    </p:animEffect>
                                  </p:childTnLst>
                                  <p:subTnLst>
                                    <p:animClr>
                                      <p:cBhvr override="childStyle">
                                        <p:cTn dur="1" fill="hold" display="0" masterRel="nextClick" afterEffect="1"/>
                                        <p:tgtEl>
                                          <p:spTgt spid="32773">
                                            <p:txEl>
                                              <p:pRg st="1" end="1"/>
                                            </p:txEl>
                                          </p:spTgt>
                                        </p:tgtEl>
                                        <p:attrNameLst>
                                          <p:attrName>ppt_c</p:attrName>
                                        </p:attrNameLst>
                                      </p:cBhvr>
                                      <p:to>
                                        <a:srgbClr val="00AE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5" dur="500"/>
                                        <p:tgtEl>
                                          <p:spTgt spid="32773">
                                            <p:txEl>
                                              <p:pRg st="2" end="2"/>
                                            </p:txEl>
                                          </p:spTgt>
                                        </p:tgtEl>
                                      </p:cBhvr>
                                    </p:animEffect>
                                  </p:childTnLst>
                                  <p:subTnLst>
                                    <p:animClr>
                                      <p:cBhvr override="childStyle">
                                        <p:cTn dur="1" fill="hold" display="0" masterRel="nextClick" afterEffect="1"/>
                                        <p:tgtEl>
                                          <p:spTgt spid="32773">
                                            <p:txEl>
                                              <p:pRg st="2" end="2"/>
                                            </p:txEl>
                                          </p:spTgt>
                                        </p:tgtEl>
                                        <p:attrNameLst>
                                          <p:attrName>ppt_c</p:attrName>
                                        </p:attrNameLst>
                                      </p:cBhvr>
                                      <p:to>
                                        <a:srgbClr val="00AE00"/>
                                      </p:to>
                                    </p:animClr>
                                  </p:subTnLst>
                                </p:cTn>
                              </p:par>
                              <p:par>
                                <p:cTn id="16" presetID="3" presetClass="entr" presetSubtype="10" fill="hold" grpId="0" nodeType="withEffect">
                                  <p:stCondLst>
                                    <p:cond delay="0"/>
                                  </p:stCondLst>
                                  <p:childTnLst>
                                    <p:set>
                                      <p:cBhvr>
                                        <p:cTn id="17" dur="1" fill="hold">
                                          <p:stCondLst>
                                            <p:cond delay="0"/>
                                          </p:stCondLst>
                                        </p:cTn>
                                        <p:tgtEl>
                                          <p:spTgt spid="32773">
                                            <p:txEl>
                                              <p:pRg st="3" end="3"/>
                                            </p:txEl>
                                          </p:spTgt>
                                        </p:tgtEl>
                                        <p:attrNameLst>
                                          <p:attrName>style.visibility</p:attrName>
                                        </p:attrNameLst>
                                      </p:cBhvr>
                                      <p:to>
                                        <p:strVal val="visible"/>
                                      </p:to>
                                    </p:set>
                                    <p:animEffect transition="in" filter="blinds(horizontal)">
                                      <p:cBhvr>
                                        <p:cTn id="18" dur="500"/>
                                        <p:tgtEl>
                                          <p:spTgt spid="32773">
                                            <p:txEl>
                                              <p:pRg st="3" end="3"/>
                                            </p:txEl>
                                          </p:spTgt>
                                        </p:tgtEl>
                                      </p:cBhvr>
                                    </p:animEffect>
                                  </p:childTnLst>
                                  <p:subTnLst>
                                    <p:animClr>
                                      <p:cBhvr override="childStyle">
                                        <p:cTn dur="1" fill="hold" display="0" masterRel="nextClick" afterEffect="1"/>
                                        <p:tgtEl>
                                          <p:spTgt spid="32773">
                                            <p:txEl>
                                              <p:pRg st="3" end="3"/>
                                            </p:txEl>
                                          </p:spTgt>
                                        </p:tgtEl>
                                        <p:attrNameLst>
                                          <p:attrName>ppt_c</p:attrName>
                                        </p:attrNameLst>
                                      </p:cBhvr>
                                      <p:to>
                                        <a:srgbClr val="00AE00"/>
                                      </p:to>
                                    </p:animClr>
                                  </p:subTnLst>
                                </p:cTn>
                              </p:par>
                              <p:par>
                                <p:cTn id="19" presetID="3" presetClass="entr" presetSubtype="10" fill="hold" grpId="0" nodeType="withEffect">
                                  <p:stCondLst>
                                    <p:cond delay="0"/>
                                  </p:stCondLst>
                                  <p:childTnLst>
                                    <p:set>
                                      <p:cBhvr>
                                        <p:cTn id="20" dur="1" fill="hold">
                                          <p:stCondLst>
                                            <p:cond delay="0"/>
                                          </p:stCondLst>
                                        </p:cTn>
                                        <p:tgtEl>
                                          <p:spTgt spid="32773">
                                            <p:txEl>
                                              <p:pRg st="4" end="4"/>
                                            </p:txEl>
                                          </p:spTgt>
                                        </p:tgtEl>
                                        <p:attrNameLst>
                                          <p:attrName>style.visibility</p:attrName>
                                        </p:attrNameLst>
                                      </p:cBhvr>
                                      <p:to>
                                        <p:strVal val="visible"/>
                                      </p:to>
                                    </p:set>
                                    <p:animEffect transition="in" filter="blinds(horizontal)">
                                      <p:cBhvr>
                                        <p:cTn id="21" dur="500"/>
                                        <p:tgtEl>
                                          <p:spTgt spid="32773">
                                            <p:txEl>
                                              <p:pRg st="4" end="4"/>
                                            </p:txEl>
                                          </p:spTgt>
                                        </p:tgtEl>
                                      </p:cBhvr>
                                    </p:animEffect>
                                  </p:childTnLst>
                                  <p:subTnLst>
                                    <p:animClr>
                                      <p:cBhvr override="childStyle">
                                        <p:cTn dur="1" fill="hold" display="0" masterRel="nextClick" afterEffect="1"/>
                                        <p:tgtEl>
                                          <p:spTgt spid="32773">
                                            <p:txEl>
                                              <p:pRg st="4" end="4"/>
                                            </p:txEl>
                                          </p:spTgt>
                                        </p:tgtEl>
                                        <p:attrNameLst>
                                          <p:attrName>ppt_c</p:attrName>
                                        </p:attrNameLst>
                                      </p:cBhvr>
                                      <p:to>
                                        <a:srgbClr val="00AE00"/>
                                      </p:to>
                                    </p:animClr>
                                  </p:subTnLst>
                                </p:cTn>
                              </p:par>
                              <p:par>
                                <p:cTn id="22" presetID="3" presetClass="entr" presetSubtype="10" fill="hold" grpId="0" nodeType="withEffect">
                                  <p:stCondLst>
                                    <p:cond delay="0"/>
                                  </p:stCondLst>
                                  <p:childTnLst>
                                    <p:set>
                                      <p:cBhvr>
                                        <p:cTn id="23"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24" dur="500"/>
                                        <p:tgtEl>
                                          <p:spTgt spid="32773">
                                            <p:txEl>
                                              <p:pRg st="5" end="5"/>
                                            </p:txEl>
                                          </p:spTgt>
                                        </p:tgtEl>
                                      </p:cBhvr>
                                    </p:animEffect>
                                  </p:childTnLst>
                                  <p:subTnLst>
                                    <p:animClr>
                                      <p:cBhvr override="childStyle">
                                        <p:cTn dur="1" fill="hold" display="0" masterRel="nextClick" afterEffect="1"/>
                                        <p:tgtEl>
                                          <p:spTgt spid="32773">
                                            <p:txEl>
                                              <p:pRg st="5" end="5"/>
                                            </p:txEl>
                                          </p:spTgt>
                                        </p:tgtEl>
                                        <p:attrNameLst>
                                          <p:attrName>ppt_c</p:attrName>
                                        </p:attrNameLst>
                                      </p:cBhvr>
                                      <p:to>
                                        <a:srgbClr val="00AE00"/>
                                      </p:to>
                                    </p:animClr>
                                  </p:subTnLst>
                                </p:cTn>
                              </p:par>
                              <p:par>
                                <p:cTn id="25" presetID="3" presetClass="entr" presetSubtype="10" fill="hold" grpId="0" nodeType="withEffect">
                                  <p:stCondLst>
                                    <p:cond delay="0"/>
                                  </p:stCondLst>
                                  <p:childTnLst>
                                    <p:set>
                                      <p:cBhvr>
                                        <p:cTn id="26" dur="1" fill="hold">
                                          <p:stCondLst>
                                            <p:cond delay="0"/>
                                          </p:stCondLst>
                                        </p:cTn>
                                        <p:tgtEl>
                                          <p:spTgt spid="32773">
                                            <p:txEl>
                                              <p:pRg st="6" end="6"/>
                                            </p:txEl>
                                          </p:spTgt>
                                        </p:tgtEl>
                                        <p:attrNameLst>
                                          <p:attrName>style.visibility</p:attrName>
                                        </p:attrNameLst>
                                      </p:cBhvr>
                                      <p:to>
                                        <p:strVal val="visible"/>
                                      </p:to>
                                    </p:set>
                                    <p:animEffect transition="in" filter="blinds(horizontal)">
                                      <p:cBhvr>
                                        <p:cTn id="27" dur="500"/>
                                        <p:tgtEl>
                                          <p:spTgt spid="32773">
                                            <p:txEl>
                                              <p:pRg st="6" end="6"/>
                                            </p:txEl>
                                          </p:spTgt>
                                        </p:tgtEl>
                                      </p:cBhvr>
                                    </p:animEffect>
                                  </p:childTnLst>
                                  <p:subTnLst>
                                    <p:animClr>
                                      <p:cBhvr override="childStyle">
                                        <p:cTn dur="1" fill="hold" display="0" masterRel="nextClick" afterEffect="1"/>
                                        <p:tgtEl>
                                          <p:spTgt spid="32773">
                                            <p:txEl>
                                              <p:pRg st="6" end="6"/>
                                            </p:txEl>
                                          </p:spTgt>
                                        </p:tgtEl>
                                        <p:attrNameLst>
                                          <p:attrName>ppt_c</p:attrName>
                                        </p:attrNameLst>
                                      </p:cBhvr>
                                      <p:to>
                                        <a:srgbClr val="00AE00"/>
                                      </p:to>
                                    </p:animClr>
                                  </p:subTnLst>
                                </p:cTn>
                              </p:par>
                              <p:par>
                                <p:cTn id="28" presetID="3" presetClass="entr" presetSubtype="10" fill="hold" grpId="0" nodeType="withEffect">
                                  <p:stCondLst>
                                    <p:cond delay="0"/>
                                  </p:stCondLst>
                                  <p:childTnLst>
                                    <p:set>
                                      <p:cBhvr>
                                        <p:cTn id="29" dur="1" fill="hold">
                                          <p:stCondLst>
                                            <p:cond delay="0"/>
                                          </p:stCondLst>
                                        </p:cTn>
                                        <p:tgtEl>
                                          <p:spTgt spid="32773">
                                            <p:txEl>
                                              <p:pRg st="7" end="7"/>
                                            </p:txEl>
                                          </p:spTgt>
                                        </p:tgtEl>
                                        <p:attrNameLst>
                                          <p:attrName>style.visibility</p:attrName>
                                        </p:attrNameLst>
                                      </p:cBhvr>
                                      <p:to>
                                        <p:strVal val="visible"/>
                                      </p:to>
                                    </p:set>
                                    <p:animEffect transition="in" filter="blinds(horizontal)">
                                      <p:cBhvr>
                                        <p:cTn id="30" dur="500"/>
                                        <p:tgtEl>
                                          <p:spTgt spid="32773">
                                            <p:txEl>
                                              <p:pRg st="7" end="7"/>
                                            </p:txEl>
                                          </p:spTgt>
                                        </p:tgtEl>
                                      </p:cBhvr>
                                    </p:animEffect>
                                  </p:childTnLst>
                                  <p:subTnLst>
                                    <p:animClr>
                                      <p:cBhvr override="childStyle">
                                        <p:cTn dur="1" fill="hold" display="0" masterRel="nextClick" afterEffect="1"/>
                                        <p:tgtEl>
                                          <p:spTgt spid="32773">
                                            <p:txEl>
                                              <p:pRg st="7" end="7"/>
                                            </p:txEl>
                                          </p:spTgt>
                                        </p:tgtEl>
                                        <p:attrNameLst>
                                          <p:attrName>ppt_c</p:attrName>
                                        </p:attrNameLst>
                                      </p:cBhvr>
                                      <p:to>
                                        <a:srgbClr val="00AE00"/>
                                      </p:to>
                                    </p:animClr>
                                  </p:subTnLst>
                                </p:cTn>
                              </p:par>
                              <p:par>
                                <p:cTn id="31" presetID="3" presetClass="entr" presetSubtype="10" fill="hold" grpId="0" nodeType="withEffect">
                                  <p:stCondLst>
                                    <p:cond delay="0"/>
                                  </p:stCondLst>
                                  <p:childTnLst>
                                    <p:set>
                                      <p:cBhvr>
                                        <p:cTn id="32" dur="1" fill="hold">
                                          <p:stCondLst>
                                            <p:cond delay="0"/>
                                          </p:stCondLst>
                                        </p:cTn>
                                        <p:tgtEl>
                                          <p:spTgt spid="32773">
                                            <p:txEl>
                                              <p:pRg st="8" end="8"/>
                                            </p:txEl>
                                          </p:spTgt>
                                        </p:tgtEl>
                                        <p:attrNameLst>
                                          <p:attrName>style.visibility</p:attrName>
                                        </p:attrNameLst>
                                      </p:cBhvr>
                                      <p:to>
                                        <p:strVal val="visible"/>
                                      </p:to>
                                    </p:set>
                                    <p:animEffect transition="in" filter="blinds(horizontal)">
                                      <p:cBhvr>
                                        <p:cTn id="33" dur="500"/>
                                        <p:tgtEl>
                                          <p:spTgt spid="32773">
                                            <p:txEl>
                                              <p:pRg st="8" end="8"/>
                                            </p:txEl>
                                          </p:spTgt>
                                        </p:tgtEl>
                                      </p:cBhvr>
                                    </p:animEffect>
                                  </p:childTnLst>
                                  <p:subTnLst>
                                    <p:animClr>
                                      <p:cBhvr override="childStyle">
                                        <p:cTn dur="1" fill="hold" display="0" masterRel="nextClick" afterEffect="1"/>
                                        <p:tgtEl>
                                          <p:spTgt spid="32773">
                                            <p:txEl>
                                              <p:pRg st="8" end="8"/>
                                            </p:txEl>
                                          </p:spTgt>
                                        </p:tgtEl>
                                        <p:attrNameLst>
                                          <p:attrName>ppt_c</p:attrName>
                                        </p:attrNameLst>
                                      </p:cBhvr>
                                      <p:to>
                                        <a:srgbClr val="00A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5048FE60-187E-4F2C-880C-2A54089E68ED}" type="slidenum">
              <a:rPr lang="en-US"/>
              <a:pPr>
                <a:defRPr/>
              </a:pPr>
              <a:t>54</a:t>
            </a:fld>
            <a:endParaRPr lang="en-US" sz="1400" b="0">
              <a:solidFill>
                <a:schemeClr val="tx1"/>
              </a:solidFill>
              <a:latin typeface="Times New Roman" pitchFamily="18" charset="0"/>
            </a:endParaRPr>
          </a:p>
        </p:txBody>
      </p:sp>
      <p:sp>
        <p:nvSpPr>
          <p:cNvPr id="788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88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4820" name="Rectangle 4"/>
          <p:cNvSpPr>
            <a:spLocks noGrp="1" noChangeArrowheads="1"/>
          </p:cNvSpPr>
          <p:nvPr>
            <p:ph type="title"/>
          </p:nvPr>
        </p:nvSpPr>
        <p:spPr>
          <a:xfrm>
            <a:off x="533400" y="304800"/>
            <a:ext cx="7924800" cy="914400"/>
          </a:xfrm>
        </p:spPr>
        <p:txBody>
          <a:bodyPr/>
          <a:lstStyle/>
          <a:p>
            <a:pPr>
              <a:defRPr/>
            </a:pPr>
            <a:r>
              <a:rPr lang="en-US" smtClean="0"/>
              <a:t>Perpetual Inventory Systems</a:t>
            </a:r>
          </a:p>
        </p:txBody>
      </p:sp>
      <p:sp>
        <p:nvSpPr>
          <p:cNvPr id="34821" name="Rectangle 5"/>
          <p:cNvSpPr>
            <a:spLocks noGrp="1" noChangeArrowheads="1"/>
          </p:cNvSpPr>
          <p:nvPr>
            <p:ph type="body" idx="1"/>
          </p:nvPr>
        </p:nvSpPr>
        <p:spPr>
          <a:xfrm>
            <a:off x="228600" y="1143000"/>
            <a:ext cx="8610600" cy="5181600"/>
          </a:xfrm>
        </p:spPr>
        <p:txBody>
          <a:bodyPr/>
          <a:lstStyle/>
          <a:p>
            <a:pPr>
              <a:lnSpc>
                <a:spcPct val="90000"/>
              </a:lnSpc>
              <a:defRPr/>
            </a:pPr>
            <a:r>
              <a:rPr lang="en-US" sz="2400" smtClean="0"/>
              <a:t>The </a:t>
            </a:r>
            <a:r>
              <a:rPr lang="en-US" sz="2400" smtClean="0">
                <a:solidFill>
                  <a:srgbClr val="FF0000"/>
                </a:solidFill>
                <a:effectLst>
                  <a:outerShdw blurRad="38100" dist="38100" dir="2700000" algn="tl">
                    <a:srgbClr val="C0C0C0"/>
                  </a:outerShdw>
                </a:effectLst>
              </a:rPr>
              <a:t>inventory </a:t>
            </a:r>
            <a:r>
              <a:rPr lang="en-US" sz="2400" smtClean="0"/>
              <a:t>account is continuously updated for the following events:</a:t>
            </a:r>
          </a:p>
          <a:p>
            <a:pPr lvl="1">
              <a:lnSpc>
                <a:spcPct val="90000"/>
              </a:lnSpc>
              <a:defRPr/>
            </a:pPr>
            <a:r>
              <a:rPr lang="en-US" sz="2400" smtClean="0"/>
              <a:t>Purchases </a:t>
            </a:r>
          </a:p>
          <a:p>
            <a:pPr lvl="1">
              <a:lnSpc>
                <a:spcPct val="90000"/>
              </a:lnSpc>
              <a:defRPr/>
            </a:pPr>
            <a:r>
              <a:rPr lang="en-US" sz="2400" smtClean="0"/>
              <a:t>Purchase Discounts Taken</a:t>
            </a:r>
          </a:p>
          <a:p>
            <a:pPr lvl="1">
              <a:lnSpc>
                <a:spcPct val="90000"/>
              </a:lnSpc>
              <a:defRPr/>
            </a:pPr>
            <a:r>
              <a:rPr lang="en-US" sz="2400" smtClean="0"/>
              <a:t>Purchase Returns &amp; Allowances </a:t>
            </a:r>
          </a:p>
          <a:p>
            <a:pPr lvl="1">
              <a:lnSpc>
                <a:spcPct val="90000"/>
              </a:lnSpc>
              <a:defRPr/>
            </a:pPr>
            <a:r>
              <a:rPr lang="en-US" sz="2400" smtClean="0"/>
              <a:t>Sales </a:t>
            </a:r>
            <a:r>
              <a:rPr lang="en-US" sz="2000" smtClean="0"/>
              <a:t>(remove from inventory the COST of the units sold)</a:t>
            </a:r>
          </a:p>
          <a:p>
            <a:pPr lvl="1">
              <a:lnSpc>
                <a:spcPct val="90000"/>
              </a:lnSpc>
              <a:defRPr/>
            </a:pPr>
            <a:r>
              <a:rPr lang="en-US" sz="2400" smtClean="0"/>
              <a:t>Sales Returns </a:t>
            </a:r>
            <a:r>
              <a:rPr lang="en-US" sz="2000" smtClean="0"/>
              <a:t>(add to inventory the COST of units returned) </a:t>
            </a:r>
          </a:p>
          <a:p>
            <a:pPr lvl="1">
              <a:lnSpc>
                <a:spcPct val="90000"/>
              </a:lnSpc>
              <a:buFont typeface="Monotype Sorts" pitchFamily="2" charset="2"/>
              <a:buNone/>
              <a:defRPr/>
            </a:pPr>
            <a:endParaRPr lang="en-US" sz="2000" smtClean="0"/>
          </a:p>
          <a:p>
            <a:pPr lvl="1">
              <a:lnSpc>
                <a:spcPct val="90000"/>
              </a:lnSpc>
              <a:buFont typeface="Monotype Sorts" pitchFamily="2" charset="2"/>
              <a:buNone/>
              <a:defRPr/>
            </a:pPr>
            <a:r>
              <a:rPr lang="en-US" sz="2000" smtClean="0">
                <a:solidFill>
                  <a:schemeClr val="tx2"/>
                </a:solidFill>
              </a:rPr>
              <a:t>The necessary detailed record-keeping required by the perpetual system has become much easier with current computer technology.</a:t>
            </a:r>
          </a:p>
          <a:p>
            <a:pPr>
              <a:lnSpc>
                <a:spcPct val="90000"/>
              </a:lnSpc>
              <a:spcBef>
                <a:spcPct val="35000"/>
              </a:spcBef>
              <a:spcAft>
                <a:spcPct val="60000"/>
              </a:spcAft>
              <a:defRPr/>
            </a:pPr>
            <a:r>
              <a:rPr lang="en-US" sz="2400" smtClean="0"/>
              <a:t>A </a:t>
            </a:r>
            <a:r>
              <a:rPr lang="en-US" sz="2400" smtClean="0">
                <a:solidFill>
                  <a:srgbClr val="D10D0D"/>
                </a:solidFill>
              </a:rPr>
              <a:t>physical count</a:t>
            </a:r>
            <a:r>
              <a:rPr lang="en-US" sz="2400" smtClean="0"/>
              <a:t> of the inventory is </a:t>
            </a:r>
            <a:r>
              <a:rPr lang="en-US" sz="2400" smtClean="0">
                <a:solidFill>
                  <a:srgbClr val="D10D0D"/>
                </a:solidFill>
              </a:rPr>
              <a:t>still required</a:t>
            </a:r>
            <a:r>
              <a:rPr lang="en-US" sz="2400" smtClean="0"/>
              <a:t> at the end of the accounting period to assure accurate inventory records in case of errors or theft.</a:t>
            </a:r>
          </a:p>
        </p:txBody>
      </p:sp>
      <p:sp>
        <p:nvSpPr>
          <p:cNvPr id="78855" name="Line 7"/>
          <p:cNvSpPr>
            <a:spLocks noChangeShapeType="1"/>
          </p:cNvSpPr>
          <p:nvPr/>
        </p:nvSpPr>
        <p:spPr bwMode="auto">
          <a:xfrm>
            <a:off x="228600" y="1143000"/>
            <a:ext cx="85344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strips(downLeft)">
                                      <p:cBhvr>
                                        <p:cTn id="7" dur="500"/>
                                        <p:tgtEl>
                                          <p:spTgt spid="34821">
                                            <p:txEl>
                                              <p:pRg st="0" end="0"/>
                                            </p:txEl>
                                          </p:spTgt>
                                        </p:tgtEl>
                                      </p:cBhvr>
                                    </p:animEffect>
                                  </p:childTnLst>
                                  <p:subTnLst>
                                    <p:animClr>
                                      <p:cBhvr override="childStyle">
                                        <p:cTn dur="1" fill="hold" display="0" masterRel="nextClick" afterEffect="1"/>
                                        <p:tgtEl>
                                          <p:spTgt spid="34821">
                                            <p:txEl>
                                              <p:pRg st="0" end="0"/>
                                            </p:txEl>
                                          </p:spTgt>
                                        </p:tgtEl>
                                        <p:attrNameLst>
                                          <p:attrName>ppt_c</p:attrName>
                                        </p:attrNameLst>
                                      </p:cBhvr>
                                      <p:to>
                                        <a:srgbClr val="00AE00"/>
                                      </p:to>
                                    </p:animClr>
                                  </p:subTnLst>
                                </p:cTn>
                              </p:par>
                              <p:par>
                                <p:cTn id="8" presetID="18" presetClass="entr" presetSubtype="12" fill="hold" grpId="0" nodeType="withEffect">
                                  <p:stCondLst>
                                    <p:cond delay="0"/>
                                  </p:stCondLst>
                                  <p:childTnLst>
                                    <p:set>
                                      <p:cBhvr>
                                        <p:cTn id="9" dur="1" fill="hold">
                                          <p:stCondLst>
                                            <p:cond delay="0"/>
                                          </p:stCondLst>
                                        </p:cTn>
                                        <p:tgtEl>
                                          <p:spTgt spid="34821">
                                            <p:txEl>
                                              <p:pRg st="1" end="1"/>
                                            </p:txEl>
                                          </p:spTgt>
                                        </p:tgtEl>
                                        <p:attrNameLst>
                                          <p:attrName>style.visibility</p:attrName>
                                        </p:attrNameLst>
                                      </p:cBhvr>
                                      <p:to>
                                        <p:strVal val="visible"/>
                                      </p:to>
                                    </p:set>
                                    <p:animEffect transition="in" filter="strips(downLeft)">
                                      <p:cBhvr>
                                        <p:cTn id="10" dur="500"/>
                                        <p:tgtEl>
                                          <p:spTgt spid="34821">
                                            <p:txEl>
                                              <p:pRg st="1" end="1"/>
                                            </p:txEl>
                                          </p:spTgt>
                                        </p:tgtEl>
                                      </p:cBhvr>
                                    </p:animEffect>
                                  </p:childTnLst>
                                  <p:subTnLst>
                                    <p:animClr>
                                      <p:cBhvr override="childStyle">
                                        <p:cTn dur="1" fill="hold" display="0" masterRel="nextClick" afterEffect="1"/>
                                        <p:tgtEl>
                                          <p:spTgt spid="34821">
                                            <p:txEl>
                                              <p:pRg st="1" end="1"/>
                                            </p:txEl>
                                          </p:spTgt>
                                        </p:tgtEl>
                                        <p:attrNameLst>
                                          <p:attrName>ppt_c</p:attrName>
                                        </p:attrNameLst>
                                      </p:cBhvr>
                                      <p:to>
                                        <a:srgbClr val="00AE00"/>
                                      </p:to>
                                    </p:animClr>
                                  </p:subTnLst>
                                </p:cTn>
                              </p:par>
                              <p:par>
                                <p:cTn id="11" presetID="18" presetClass="entr" presetSubtype="12" fill="hold" grpId="0" nodeType="withEffect">
                                  <p:stCondLst>
                                    <p:cond delay="0"/>
                                  </p:stCondLst>
                                  <p:childTnLst>
                                    <p:set>
                                      <p:cBhvr>
                                        <p:cTn id="12" dur="1" fill="hold">
                                          <p:stCondLst>
                                            <p:cond delay="0"/>
                                          </p:stCondLst>
                                        </p:cTn>
                                        <p:tgtEl>
                                          <p:spTgt spid="34821">
                                            <p:txEl>
                                              <p:pRg st="2" end="2"/>
                                            </p:txEl>
                                          </p:spTgt>
                                        </p:tgtEl>
                                        <p:attrNameLst>
                                          <p:attrName>style.visibility</p:attrName>
                                        </p:attrNameLst>
                                      </p:cBhvr>
                                      <p:to>
                                        <p:strVal val="visible"/>
                                      </p:to>
                                    </p:set>
                                    <p:animEffect transition="in" filter="strips(downLeft)">
                                      <p:cBhvr>
                                        <p:cTn id="13" dur="500"/>
                                        <p:tgtEl>
                                          <p:spTgt spid="34821">
                                            <p:txEl>
                                              <p:pRg st="2" end="2"/>
                                            </p:txEl>
                                          </p:spTgt>
                                        </p:tgtEl>
                                      </p:cBhvr>
                                    </p:animEffect>
                                  </p:childTnLst>
                                  <p:subTnLst>
                                    <p:animClr>
                                      <p:cBhvr override="childStyle">
                                        <p:cTn dur="1" fill="hold" display="0" masterRel="nextClick" afterEffect="1"/>
                                        <p:tgtEl>
                                          <p:spTgt spid="34821">
                                            <p:txEl>
                                              <p:pRg st="2" end="2"/>
                                            </p:txEl>
                                          </p:spTgt>
                                        </p:tgtEl>
                                        <p:attrNameLst>
                                          <p:attrName>ppt_c</p:attrName>
                                        </p:attrNameLst>
                                      </p:cBhvr>
                                      <p:to>
                                        <a:srgbClr val="00AE00"/>
                                      </p:to>
                                    </p:animClr>
                                  </p:subTnLst>
                                </p:cTn>
                              </p:par>
                              <p:par>
                                <p:cTn id="14" presetID="18" presetClass="entr" presetSubtype="12" fill="hold" grpId="0" nodeType="withEffect">
                                  <p:stCondLst>
                                    <p:cond delay="0"/>
                                  </p:stCondLst>
                                  <p:childTnLst>
                                    <p:set>
                                      <p:cBhvr>
                                        <p:cTn id="15" dur="1" fill="hold">
                                          <p:stCondLst>
                                            <p:cond delay="0"/>
                                          </p:stCondLst>
                                        </p:cTn>
                                        <p:tgtEl>
                                          <p:spTgt spid="34821">
                                            <p:txEl>
                                              <p:pRg st="3" end="3"/>
                                            </p:txEl>
                                          </p:spTgt>
                                        </p:tgtEl>
                                        <p:attrNameLst>
                                          <p:attrName>style.visibility</p:attrName>
                                        </p:attrNameLst>
                                      </p:cBhvr>
                                      <p:to>
                                        <p:strVal val="visible"/>
                                      </p:to>
                                    </p:set>
                                    <p:animEffect transition="in" filter="strips(downLeft)">
                                      <p:cBhvr>
                                        <p:cTn id="16" dur="500"/>
                                        <p:tgtEl>
                                          <p:spTgt spid="34821">
                                            <p:txEl>
                                              <p:pRg st="3" end="3"/>
                                            </p:txEl>
                                          </p:spTgt>
                                        </p:tgtEl>
                                      </p:cBhvr>
                                    </p:animEffect>
                                  </p:childTnLst>
                                  <p:subTnLst>
                                    <p:animClr>
                                      <p:cBhvr override="childStyle">
                                        <p:cTn dur="1" fill="hold" display="0" masterRel="nextClick" afterEffect="1"/>
                                        <p:tgtEl>
                                          <p:spTgt spid="34821">
                                            <p:txEl>
                                              <p:pRg st="3" end="3"/>
                                            </p:txEl>
                                          </p:spTgt>
                                        </p:tgtEl>
                                        <p:attrNameLst>
                                          <p:attrName>ppt_c</p:attrName>
                                        </p:attrNameLst>
                                      </p:cBhvr>
                                      <p:to>
                                        <a:srgbClr val="00AE00"/>
                                      </p:to>
                                    </p:animClr>
                                  </p:subTnLst>
                                </p:cTn>
                              </p:par>
                              <p:par>
                                <p:cTn id="17" presetID="18" presetClass="entr" presetSubtype="12" fill="hold" grpId="0" nodeType="withEffect">
                                  <p:stCondLst>
                                    <p:cond delay="0"/>
                                  </p:stCondLst>
                                  <p:childTnLst>
                                    <p:set>
                                      <p:cBhvr>
                                        <p:cTn id="18" dur="1" fill="hold">
                                          <p:stCondLst>
                                            <p:cond delay="0"/>
                                          </p:stCondLst>
                                        </p:cTn>
                                        <p:tgtEl>
                                          <p:spTgt spid="34821">
                                            <p:txEl>
                                              <p:pRg st="4" end="4"/>
                                            </p:txEl>
                                          </p:spTgt>
                                        </p:tgtEl>
                                        <p:attrNameLst>
                                          <p:attrName>style.visibility</p:attrName>
                                        </p:attrNameLst>
                                      </p:cBhvr>
                                      <p:to>
                                        <p:strVal val="visible"/>
                                      </p:to>
                                    </p:set>
                                    <p:animEffect transition="in" filter="strips(downLeft)">
                                      <p:cBhvr>
                                        <p:cTn id="19" dur="500"/>
                                        <p:tgtEl>
                                          <p:spTgt spid="34821">
                                            <p:txEl>
                                              <p:pRg st="4" end="4"/>
                                            </p:txEl>
                                          </p:spTgt>
                                        </p:tgtEl>
                                      </p:cBhvr>
                                    </p:animEffect>
                                  </p:childTnLst>
                                  <p:subTnLst>
                                    <p:animClr>
                                      <p:cBhvr override="childStyle">
                                        <p:cTn dur="1" fill="hold" display="0" masterRel="nextClick" afterEffect="1"/>
                                        <p:tgtEl>
                                          <p:spTgt spid="34821">
                                            <p:txEl>
                                              <p:pRg st="4" end="4"/>
                                            </p:txEl>
                                          </p:spTgt>
                                        </p:tgtEl>
                                        <p:attrNameLst>
                                          <p:attrName>ppt_c</p:attrName>
                                        </p:attrNameLst>
                                      </p:cBhvr>
                                      <p:to>
                                        <a:srgbClr val="00AE00"/>
                                      </p:to>
                                    </p:animClr>
                                  </p:subTnLst>
                                </p:cTn>
                              </p:par>
                              <p:par>
                                <p:cTn id="20" presetID="18" presetClass="entr" presetSubtype="12" fill="hold" grpId="0" nodeType="withEffect">
                                  <p:stCondLst>
                                    <p:cond delay="0"/>
                                  </p:stCondLst>
                                  <p:childTnLst>
                                    <p:set>
                                      <p:cBhvr>
                                        <p:cTn id="21" dur="1" fill="hold">
                                          <p:stCondLst>
                                            <p:cond delay="0"/>
                                          </p:stCondLst>
                                        </p:cTn>
                                        <p:tgtEl>
                                          <p:spTgt spid="34821">
                                            <p:txEl>
                                              <p:pRg st="5" end="5"/>
                                            </p:txEl>
                                          </p:spTgt>
                                        </p:tgtEl>
                                        <p:attrNameLst>
                                          <p:attrName>style.visibility</p:attrName>
                                        </p:attrNameLst>
                                      </p:cBhvr>
                                      <p:to>
                                        <p:strVal val="visible"/>
                                      </p:to>
                                    </p:set>
                                    <p:animEffect transition="in" filter="strips(downLeft)">
                                      <p:cBhvr>
                                        <p:cTn id="22" dur="500"/>
                                        <p:tgtEl>
                                          <p:spTgt spid="34821">
                                            <p:txEl>
                                              <p:pRg st="5" end="5"/>
                                            </p:txEl>
                                          </p:spTgt>
                                        </p:tgtEl>
                                      </p:cBhvr>
                                    </p:animEffect>
                                  </p:childTnLst>
                                  <p:subTnLst>
                                    <p:animClr>
                                      <p:cBhvr override="childStyle">
                                        <p:cTn dur="1" fill="hold" display="0" masterRel="nextClick" afterEffect="1"/>
                                        <p:tgtEl>
                                          <p:spTgt spid="34821">
                                            <p:txEl>
                                              <p:pRg st="5" end="5"/>
                                            </p:txEl>
                                          </p:spTgt>
                                        </p:tgtEl>
                                        <p:attrNameLst>
                                          <p:attrName>ppt_c</p:attrName>
                                        </p:attrNameLst>
                                      </p:cBhvr>
                                      <p:to>
                                        <a:srgbClr val="00AE00"/>
                                      </p:to>
                                    </p:animClr>
                                  </p:subTnLst>
                                </p:cTn>
                              </p:par>
                              <p:par>
                                <p:cTn id="23" presetID="18" presetClass="entr" presetSubtype="12" fill="hold" grpId="0" nodeType="withEffect">
                                  <p:stCondLst>
                                    <p:cond delay="0"/>
                                  </p:stCondLst>
                                  <p:childTnLst>
                                    <p:set>
                                      <p:cBhvr>
                                        <p:cTn id="24" dur="1" fill="hold">
                                          <p:stCondLst>
                                            <p:cond delay="0"/>
                                          </p:stCondLst>
                                        </p:cTn>
                                        <p:tgtEl>
                                          <p:spTgt spid="34821">
                                            <p:txEl>
                                              <p:pRg st="7" end="7"/>
                                            </p:txEl>
                                          </p:spTgt>
                                        </p:tgtEl>
                                        <p:attrNameLst>
                                          <p:attrName>style.visibility</p:attrName>
                                        </p:attrNameLst>
                                      </p:cBhvr>
                                      <p:to>
                                        <p:strVal val="visible"/>
                                      </p:to>
                                    </p:set>
                                    <p:animEffect transition="in" filter="strips(downLeft)">
                                      <p:cBhvr>
                                        <p:cTn id="25" dur="500"/>
                                        <p:tgtEl>
                                          <p:spTgt spid="34821">
                                            <p:txEl>
                                              <p:pRg st="7" end="7"/>
                                            </p:txEl>
                                          </p:spTgt>
                                        </p:tgtEl>
                                      </p:cBhvr>
                                    </p:animEffect>
                                  </p:childTnLst>
                                  <p:subTnLst>
                                    <p:animClr>
                                      <p:cBhvr override="childStyle">
                                        <p:cTn dur="1" fill="hold" display="0" masterRel="nextClick" afterEffect="1"/>
                                        <p:tgtEl>
                                          <p:spTgt spid="34821">
                                            <p:txEl>
                                              <p:pRg st="7" end="7"/>
                                            </p:txEl>
                                          </p:spTgt>
                                        </p:tgtEl>
                                        <p:attrNameLst>
                                          <p:attrName>ppt_c</p:attrName>
                                        </p:attrNameLst>
                                      </p:cBhvr>
                                      <p:to>
                                        <a:srgbClr val="00AE00"/>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4821">
                                            <p:txEl>
                                              <p:pRg st="8" end="8"/>
                                            </p:txEl>
                                          </p:spTgt>
                                        </p:tgtEl>
                                        <p:attrNameLst>
                                          <p:attrName>style.visibility</p:attrName>
                                        </p:attrNameLst>
                                      </p:cBhvr>
                                      <p:to>
                                        <p:strVal val="visible"/>
                                      </p:to>
                                    </p:set>
                                    <p:animEffect transition="in" filter="strips(downLeft)">
                                      <p:cBhvr>
                                        <p:cTn id="30" dur="500"/>
                                        <p:tgtEl>
                                          <p:spTgt spid="34821">
                                            <p:txEl>
                                              <p:pRg st="8" end="8"/>
                                            </p:txEl>
                                          </p:spTgt>
                                        </p:tgtEl>
                                      </p:cBhvr>
                                    </p:animEffect>
                                  </p:childTnLst>
                                  <p:subTnLst>
                                    <p:animClr>
                                      <p:cBhvr override="childStyle">
                                        <p:cTn dur="1" fill="hold" display="0" masterRel="nextClick" afterEffect="1"/>
                                        <p:tgtEl>
                                          <p:spTgt spid="34821">
                                            <p:txEl>
                                              <p:pRg st="8" end="8"/>
                                            </p:txEl>
                                          </p:spTgt>
                                        </p:tgtEl>
                                        <p:attrNameLst>
                                          <p:attrName>ppt_c</p:attrName>
                                        </p:attrNameLst>
                                      </p:cBhvr>
                                      <p:to>
                                        <a:srgbClr val="00A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r>
              <a:rPr lang="en-US"/>
              <a:t>5- </a:t>
            </a:r>
            <a:fld id="{75A99D79-2B0D-4360-990F-4CA7B6FFEDD8}" type="slidenum">
              <a:rPr lang="en-US"/>
              <a:pPr>
                <a:defRPr/>
              </a:pPr>
              <a:t>55</a:t>
            </a:fld>
            <a:endParaRPr lang="en-US" sz="1400" b="0">
              <a:solidFill>
                <a:schemeClr val="tx1"/>
              </a:solidFill>
              <a:latin typeface="Times New Roman" pitchFamily="18" charset="0"/>
            </a:endParaRPr>
          </a:p>
        </p:txBody>
      </p:sp>
      <p:sp>
        <p:nvSpPr>
          <p:cNvPr id="51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6868" name="Rectangle 4"/>
          <p:cNvSpPr>
            <a:spLocks noGrp="1" noChangeArrowheads="1"/>
          </p:cNvSpPr>
          <p:nvPr>
            <p:ph type="title"/>
          </p:nvPr>
        </p:nvSpPr>
        <p:spPr/>
        <p:txBody>
          <a:bodyPr/>
          <a:lstStyle/>
          <a:p>
            <a:pPr>
              <a:defRPr/>
            </a:pPr>
            <a:r>
              <a:rPr lang="en-US" smtClean="0"/>
              <a:t>Perpetual Inventory Systems</a:t>
            </a:r>
          </a:p>
        </p:txBody>
      </p:sp>
      <p:sp>
        <p:nvSpPr>
          <p:cNvPr id="36869" name="Rectangle 5"/>
          <p:cNvSpPr>
            <a:spLocks noGrp="1" noChangeArrowheads="1"/>
          </p:cNvSpPr>
          <p:nvPr>
            <p:ph type="body" idx="1"/>
          </p:nvPr>
        </p:nvSpPr>
        <p:spPr>
          <a:noFill/>
        </p:spPr>
        <p:txBody>
          <a:bodyPr/>
          <a:lstStyle/>
          <a:p>
            <a:r>
              <a:rPr lang="en-US" sz="3000" smtClean="0">
                <a:solidFill>
                  <a:schemeClr val="hlink"/>
                </a:solidFill>
              </a:rPr>
              <a:t>Cost of Goods Sold . . .</a:t>
            </a:r>
          </a:p>
          <a:p>
            <a:pPr lvl="1"/>
            <a:r>
              <a:rPr lang="en-US" smtClean="0"/>
              <a:t>Contains the cost of units that have been sold to customers.</a:t>
            </a:r>
          </a:p>
          <a:p>
            <a:pPr lvl="1"/>
            <a:r>
              <a:rPr lang="en-US" smtClean="0"/>
              <a:t>Is a temporary account.</a:t>
            </a:r>
          </a:p>
          <a:p>
            <a:pPr lvl="1">
              <a:buFont typeface="Monotype Sorts" pitchFamily="2" charset="2"/>
              <a:buNone/>
            </a:pPr>
            <a:r>
              <a:rPr lang="en-US" smtClean="0"/>
              <a:t>	</a:t>
            </a:r>
            <a:r>
              <a:rPr lang="en-US" sz="2400" smtClean="0"/>
              <a:t>(It will be closed out at</a:t>
            </a:r>
          </a:p>
          <a:p>
            <a:pPr lvl="1">
              <a:buFont typeface="Monotype Sorts" pitchFamily="2" charset="2"/>
              <a:buNone/>
            </a:pPr>
            <a:r>
              <a:rPr lang="en-US" sz="2400" smtClean="0"/>
              <a:t>    the end of the period.)</a:t>
            </a:r>
          </a:p>
          <a:p>
            <a:pPr lvl="1"/>
            <a:r>
              <a:rPr lang="en-US" smtClean="0"/>
              <a:t>Is an expense account.</a:t>
            </a:r>
          </a:p>
        </p:txBody>
      </p:sp>
      <p:graphicFrame>
        <p:nvGraphicFramePr>
          <p:cNvPr id="5122" name="Object 6"/>
          <p:cNvGraphicFramePr>
            <a:graphicFrameLocks/>
          </p:cNvGraphicFramePr>
          <p:nvPr/>
        </p:nvGraphicFramePr>
        <p:xfrm>
          <a:off x="5732463" y="3324225"/>
          <a:ext cx="3014662" cy="2924175"/>
        </p:xfrm>
        <a:graphic>
          <a:graphicData uri="http://schemas.openxmlformats.org/presentationml/2006/ole">
            <p:oleObj spid="_x0000_s160770" name="Clip" r:id="rId4" imgW="4625340" imgH="4486656" progId="">
              <p:embed/>
            </p:oleObj>
          </a:graphicData>
        </a:graphic>
      </p:graphicFrame>
      <p:graphicFrame>
        <p:nvGraphicFramePr>
          <p:cNvPr id="5123" name="Object 7"/>
          <p:cNvGraphicFramePr>
            <a:graphicFrameLocks/>
          </p:cNvGraphicFramePr>
          <p:nvPr/>
        </p:nvGraphicFramePr>
        <p:xfrm>
          <a:off x="6099175" y="4432300"/>
          <a:ext cx="949325" cy="1358900"/>
        </p:xfrm>
        <a:graphic>
          <a:graphicData uri="http://schemas.openxmlformats.org/presentationml/2006/ole">
            <p:oleObj spid="_x0000_s160771" name="Clip" r:id="rId5" imgW="3878580" imgH="5550408" progId="">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anim calcmode="lin" valueType="num">
                                      <p:cBhvr additive="base">
                                        <p:cTn id="11" dur="500" fill="hold"/>
                                        <p:tgtEl>
                                          <p:spTgt spid="3686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86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869">
                                            <p:txEl>
                                              <p:pRg st="2" end="2"/>
                                            </p:txEl>
                                          </p:spTgt>
                                        </p:tgtEl>
                                        <p:attrNameLst>
                                          <p:attrName>style.visibility</p:attrName>
                                        </p:attrNameLst>
                                      </p:cBhvr>
                                      <p:to>
                                        <p:strVal val="visible"/>
                                      </p:to>
                                    </p:set>
                                    <p:anim calcmode="lin" valueType="num">
                                      <p:cBhvr additive="base">
                                        <p:cTn id="15" dur="500" fill="hold"/>
                                        <p:tgtEl>
                                          <p:spTgt spid="3686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86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6869">
                                            <p:txEl>
                                              <p:pRg st="3" end="3"/>
                                            </p:txEl>
                                          </p:spTgt>
                                        </p:tgtEl>
                                        <p:attrNameLst>
                                          <p:attrName>style.visibility</p:attrName>
                                        </p:attrNameLst>
                                      </p:cBhvr>
                                      <p:to>
                                        <p:strVal val="visible"/>
                                      </p:to>
                                    </p:set>
                                    <p:anim calcmode="lin" valueType="num">
                                      <p:cBhvr additive="base">
                                        <p:cTn id="19" dur="500" fill="hold"/>
                                        <p:tgtEl>
                                          <p:spTgt spid="3686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869">
                                            <p:txEl>
                                              <p:pRg st="4" end="4"/>
                                            </p:txEl>
                                          </p:spTgt>
                                        </p:tgtEl>
                                        <p:attrNameLst>
                                          <p:attrName>style.visibility</p:attrName>
                                        </p:attrNameLst>
                                      </p:cBhvr>
                                      <p:to>
                                        <p:strVal val="visible"/>
                                      </p:to>
                                    </p:set>
                                    <p:anim calcmode="lin" valueType="num">
                                      <p:cBhvr additive="base">
                                        <p:cTn id="23" dur="500" fill="hold"/>
                                        <p:tgtEl>
                                          <p:spTgt spid="3686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6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869">
                                            <p:txEl>
                                              <p:pRg st="5" end="5"/>
                                            </p:txEl>
                                          </p:spTgt>
                                        </p:tgtEl>
                                        <p:attrNameLst>
                                          <p:attrName>style.visibility</p:attrName>
                                        </p:attrNameLst>
                                      </p:cBhvr>
                                      <p:to>
                                        <p:strVal val="visible"/>
                                      </p:to>
                                    </p:set>
                                    <p:anim calcmode="lin" valueType="num">
                                      <p:cBhvr additive="base">
                                        <p:cTn id="27" dur="500" fill="hold"/>
                                        <p:tgtEl>
                                          <p:spTgt spid="3686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86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r>
              <a:rPr lang="en-US"/>
              <a:t>5- </a:t>
            </a:r>
            <a:fld id="{70B59D4F-407F-4275-BA50-86AEC9A860D3}" type="slidenum">
              <a:rPr lang="en-US"/>
              <a:pPr>
                <a:defRPr/>
              </a:pPr>
              <a:t>56</a:t>
            </a:fld>
            <a:endParaRPr lang="en-US" sz="1400" b="0">
              <a:solidFill>
                <a:schemeClr val="tx1"/>
              </a:solidFill>
              <a:latin typeface="Times New Roman" pitchFamily="18" charset="0"/>
            </a:endParaRPr>
          </a:p>
        </p:txBody>
      </p:sp>
      <p:sp>
        <p:nvSpPr>
          <p:cNvPr id="3584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584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8484" name="Rectangle 4"/>
          <p:cNvSpPr>
            <a:spLocks noGrp="1" noChangeArrowheads="1"/>
          </p:cNvSpPr>
          <p:nvPr>
            <p:ph type="body" idx="1"/>
          </p:nvPr>
        </p:nvSpPr>
        <p:spPr>
          <a:xfrm>
            <a:off x="381000" y="2514600"/>
            <a:ext cx="8153400" cy="3733800"/>
          </a:xfrm>
          <a:noFill/>
        </p:spPr>
        <p:txBody>
          <a:bodyPr/>
          <a:lstStyle/>
          <a:p>
            <a:pPr>
              <a:lnSpc>
                <a:spcPct val="90000"/>
              </a:lnSpc>
              <a:buFont typeface="Monotype Sorts" pitchFamily="2" charset="2"/>
              <a:buNone/>
            </a:pPr>
            <a:r>
              <a:rPr lang="en-US" sz="2800" smtClean="0"/>
              <a:t>	</a:t>
            </a:r>
            <a:r>
              <a:rPr lang="en-US" sz="2800" smtClean="0">
                <a:solidFill>
                  <a:srgbClr val="C018C4"/>
                </a:solidFill>
              </a:rPr>
              <a:t>When using the Periodic system, inventory transactions are not recorded directly in the INVENTORY account.  Instead, separate accounts are used for </a:t>
            </a:r>
          </a:p>
          <a:p>
            <a:pPr>
              <a:lnSpc>
                <a:spcPct val="90000"/>
              </a:lnSpc>
              <a:buFont typeface="Monotype Sorts" pitchFamily="2" charset="2"/>
              <a:buNone/>
            </a:pPr>
            <a:r>
              <a:rPr lang="en-US" sz="2800" smtClean="0">
                <a:solidFill>
                  <a:srgbClr val="C018C4"/>
                </a:solidFill>
              </a:rPr>
              <a:t>		</a:t>
            </a:r>
            <a:r>
              <a:rPr lang="en-US" sz="2800" smtClean="0">
                <a:solidFill>
                  <a:schemeClr val="tx2"/>
                </a:solidFill>
              </a:rPr>
              <a:t>PURCHASES</a:t>
            </a:r>
          </a:p>
          <a:p>
            <a:pPr>
              <a:lnSpc>
                <a:spcPct val="90000"/>
              </a:lnSpc>
              <a:buFont typeface="Monotype Sorts" pitchFamily="2" charset="2"/>
              <a:buNone/>
            </a:pPr>
            <a:r>
              <a:rPr lang="en-US" sz="2800" smtClean="0">
                <a:solidFill>
                  <a:schemeClr val="tx2"/>
                </a:solidFill>
              </a:rPr>
              <a:t>		PURCHASE RETURNS &amp; ALLOWANCES</a:t>
            </a:r>
          </a:p>
          <a:p>
            <a:pPr>
              <a:lnSpc>
                <a:spcPct val="90000"/>
              </a:lnSpc>
              <a:buFont typeface="Monotype Sorts" pitchFamily="2" charset="2"/>
              <a:buNone/>
            </a:pPr>
            <a:r>
              <a:rPr lang="en-US" sz="2800" smtClean="0">
                <a:solidFill>
                  <a:schemeClr val="tx2"/>
                </a:solidFill>
              </a:rPr>
              <a:t>		PURCHASE DISCOUNTS</a:t>
            </a:r>
          </a:p>
          <a:p>
            <a:pPr>
              <a:lnSpc>
                <a:spcPct val="90000"/>
              </a:lnSpc>
              <a:buFont typeface="Monotype Sorts" pitchFamily="2" charset="2"/>
              <a:buNone/>
            </a:pPr>
            <a:r>
              <a:rPr lang="en-US" sz="2800" smtClean="0">
                <a:solidFill>
                  <a:schemeClr val="tx2"/>
                </a:solidFill>
              </a:rPr>
              <a:t>		TRANSPORTATION IN</a:t>
            </a:r>
            <a:r>
              <a:rPr lang="en-US" sz="2800" smtClean="0"/>
              <a:t> </a:t>
            </a:r>
            <a:endParaRPr lang="en-US" sz="2800" smtClean="0">
              <a:solidFill>
                <a:srgbClr val="C018C4"/>
              </a:solidFill>
            </a:endParaRPr>
          </a:p>
        </p:txBody>
      </p:sp>
      <p:sp>
        <p:nvSpPr>
          <p:cNvPr id="148485" name="Rectangle 5"/>
          <p:cNvSpPr>
            <a:spLocks noGrp="1" noChangeArrowheads="1"/>
          </p:cNvSpPr>
          <p:nvPr>
            <p:ph type="title"/>
          </p:nvPr>
        </p:nvSpPr>
        <p:spPr>
          <a:xfrm>
            <a:off x="457200" y="1143000"/>
            <a:ext cx="7924800" cy="1104900"/>
          </a:xfrm>
        </p:spPr>
        <p:txBody>
          <a:bodyPr/>
          <a:lstStyle/>
          <a:p>
            <a:pPr>
              <a:defRPr/>
            </a:pPr>
            <a:r>
              <a:rPr lang="en-US" smtClean="0">
                <a:solidFill>
                  <a:srgbClr val="FF0000"/>
                </a:solidFill>
              </a:rPr>
              <a:t>Periodic Inventory System</a:t>
            </a:r>
            <a:r>
              <a:rPr lang="en-US" smtClean="0"/>
              <a:t/>
            </a:r>
            <a:br>
              <a:rPr lang="en-US" smtClean="0"/>
            </a:br>
            <a:r>
              <a:rPr lang="en-US" smtClean="0"/>
              <a:t>Separate Accounts Used</a:t>
            </a:r>
            <a:endParaRPr lang="en-US" sz="3600" smtClean="0"/>
          </a:p>
        </p:txBody>
      </p:sp>
      <p:graphicFrame>
        <p:nvGraphicFramePr>
          <p:cNvPr id="35842" name="Object 6"/>
          <p:cNvGraphicFramePr>
            <a:graphicFrameLocks/>
          </p:cNvGraphicFramePr>
          <p:nvPr/>
        </p:nvGraphicFramePr>
        <p:xfrm>
          <a:off x="6400800" y="4343400"/>
          <a:ext cx="2438400" cy="2133600"/>
        </p:xfrm>
        <a:graphic>
          <a:graphicData uri="http://schemas.openxmlformats.org/presentationml/2006/ole">
            <p:oleObj spid="_x0000_s35852" name="Clip" r:id="rId4" imgW="4625340" imgH="3813048" progId="">
              <p:embed/>
            </p:oleObj>
          </a:graphicData>
        </a:graphic>
      </p:graphicFrame>
      <p:sp>
        <p:nvSpPr>
          <p:cNvPr id="35848" name="Text Box 9"/>
          <p:cNvSpPr txBox="1">
            <a:spLocks noChangeArrowheads="1"/>
          </p:cNvSpPr>
          <p:nvPr/>
        </p:nvSpPr>
        <p:spPr bwMode="auto">
          <a:xfrm>
            <a:off x="609600" y="228600"/>
            <a:ext cx="8001000" cy="617538"/>
          </a:xfrm>
          <a:prstGeom prst="rect">
            <a:avLst/>
          </a:prstGeom>
          <a:solidFill>
            <a:srgbClr val="FFFF00"/>
          </a:solidFill>
          <a:ln w="38100" cmpd="dbl">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200" b="1">
                <a:solidFill>
                  <a:schemeClr val="tx2"/>
                </a:solidFill>
                <a:latin typeface="Arial" charset="0"/>
              </a:rPr>
              <a:t>Let’s look at another Inventory system.</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48485"/>
                                        </p:tgtEl>
                                        <p:attrNameLst>
                                          <p:attrName>style.visibility</p:attrName>
                                        </p:attrNameLst>
                                      </p:cBhvr>
                                      <p:to>
                                        <p:strVal val="visible"/>
                                      </p:to>
                                    </p:set>
                                    <p:anim calcmode="lin" valueType="num">
                                      <p:cBhvr additive="base">
                                        <p:cTn id="7" dur="5000" fill="hold"/>
                                        <p:tgtEl>
                                          <p:spTgt spid="148485"/>
                                        </p:tgtEl>
                                        <p:attrNameLst>
                                          <p:attrName>ppt_x</p:attrName>
                                        </p:attrNameLst>
                                      </p:cBhvr>
                                      <p:tavLst>
                                        <p:tav tm="0">
                                          <p:val>
                                            <p:strVal val="#ppt_x"/>
                                          </p:val>
                                        </p:tav>
                                        <p:tav tm="100000">
                                          <p:val>
                                            <p:strVal val="#ppt_x"/>
                                          </p:val>
                                        </p:tav>
                                      </p:tavLst>
                                    </p:anim>
                                    <p:anim calcmode="lin" valueType="num">
                                      <p:cBhvr additive="base">
                                        <p:cTn id="8" dur="5000" fill="hold"/>
                                        <p:tgtEl>
                                          <p:spTgt spid="14848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148484">
                                            <p:txEl>
                                              <p:pRg st="0" end="0"/>
                                            </p:txEl>
                                          </p:spTgt>
                                        </p:tgtEl>
                                        <p:attrNameLst>
                                          <p:attrName>style.visibility</p:attrName>
                                        </p:attrNameLst>
                                      </p:cBhvr>
                                      <p:to>
                                        <p:strVal val="visible"/>
                                      </p:to>
                                    </p:set>
                                    <p:anim calcmode="lin" valueType="num">
                                      <p:cBhvr additive="base">
                                        <p:cTn id="12" dur="500" fill="hold"/>
                                        <p:tgtEl>
                                          <p:spTgt spid="14848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8484">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grpId="0" nodeType="afterEffect">
                                  <p:stCondLst>
                                    <p:cond delay="0"/>
                                  </p:stCondLst>
                                  <p:childTnLst>
                                    <p:set>
                                      <p:cBhvr>
                                        <p:cTn id="16" dur="1" fill="hold">
                                          <p:stCondLst>
                                            <p:cond delay="0"/>
                                          </p:stCondLst>
                                        </p:cTn>
                                        <p:tgtEl>
                                          <p:spTgt spid="148484">
                                            <p:txEl>
                                              <p:pRg st="1" end="1"/>
                                            </p:txEl>
                                          </p:spTgt>
                                        </p:tgtEl>
                                        <p:attrNameLst>
                                          <p:attrName>style.visibility</p:attrName>
                                        </p:attrNameLst>
                                      </p:cBhvr>
                                      <p:to>
                                        <p:strVal val="visible"/>
                                      </p:to>
                                    </p:set>
                                    <p:anim calcmode="lin" valueType="num">
                                      <p:cBhvr additive="base">
                                        <p:cTn id="17" dur="500" fill="hold"/>
                                        <p:tgtEl>
                                          <p:spTgt spid="14848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8484">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148484">
                                            <p:txEl>
                                              <p:pRg st="2" end="2"/>
                                            </p:txEl>
                                          </p:spTgt>
                                        </p:tgtEl>
                                        <p:attrNameLst>
                                          <p:attrName>style.visibility</p:attrName>
                                        </p:attrNameLst>
                                      </p:cBhvr>
                                      <p:to>
                                        <p:strVal val="visible"/>
                                      </p:to>
                                    </p:set>
                                    <p:anim calcmode="lin" valueType="num">
                                      <p:cBhvr additive="base">
                                        <p:cTn id="22" dur="500" fill="hold"/>
                                        <p:tgtEl>
                                          <p:spTgt spid="148484">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8484">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500"/>
                            </p:stCondLst>
                            <p:childTnLst>
                              <p:par>
                                <p:cTn id="25" presetID="2" presetClass="entr" presetSubtype="8" fill="hold" grpId="0" nodeType="afterEffect">
                                  <p:stCondLst>
                                    <p:cond delay="0"/>
                                  </p:stCondLst>
                                  <p:childTnLst>
                                    <p:set>
                                      <p:cBhvr>
                                        <p:cTn id="26" dur="1" fill="hold">
                                          <p:stCondLst>
                                            <p:cond delay="0"/>
                                          </p:stCondLst>
                                        </p:cTn>
                                        <p:tgtEl>
                                          <p:spTgt spid="148484">
                                            <p:txEl>
                                              <p:pRg st="3" end="3"/>
                                            </p:txEl>
                                          </p:spTgt>
                                        </p:tgtEl>
                                        <p:attrNameLst>
                                          <p:attrName>style.visibility</p:attrName>
                                        </p:attrNameLst>
                                      </p:cBhvr>
                                      <p:to>
                                        <p:strVal val="visible"/>
                                      </p:to>
                                    </p:set>
                                    <p:anim calcmode="lin" valueType="num">
                                      <p:cBhvr additive="base">
                                        <p:cTn id="27" dur="500" fill="hold"/>
                                        <p:tgtEl>
                                          <p:spTgt spid="148484">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8484">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000"/>
                            </p:stCondLst>
                            <p:childTnLst>
                              <p:par>
                                <p:cTn id="30" presetID="2" presetClass="entr" presetSubtype="8" fill="hold" grpId="0" nodeType="afterEffect">
                                  <p:stCondLst>
                                    <p:cond delay="0"/>
                                  </p:stCondLst>
                                  <p:childTnLst>
                                    <p:set>
                                      <p:cBhvr>
                                        <p:cTn id="31" dur="1" fill="hold">
                                          <p:stCondLst>
                                            <p:cond delay="0"/>
                                          </p:stCondLst>
                                        </p:cTn>
                                        <p:tgtEl>
                                          <p:spTgt spid="148484">
                                            <p:txEl>
                                              <p:pRg st="4" end="4"/>
                                            </p:txEl>
                                          </p:spTgt>
                                        </p:tgtEl>
                                        <p:attrNameLst>
                                          <p:attrName>style.visibility</p:attrName>
                                        </p:attrNameLst>
                                      </p:cBhvr>
                                      <p:to>
                                        <p:strVal val="visible"/>
                                      </p:to>
                                    </p:set>
                                    <p:anim calcmode="lin" valueType="num">
                                      <p:cBhvr additive="base">
                                        <p:cTn id="32" dur="500" fill="hold"/>
                                        <p:tgtEl>
                                          <p:spTgt spid="148484">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848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build="p" autoUpdateAnimBg="0" advAuto="0"/>
      <p:bldP spid="14848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r>
              <a:rPr lang="en-US"/>
              <a:t>5- </a:t>
            </a:r>
            <a:fld id="{C4210B1D-451C-4454-B318-1E08A030070C}" type="slidenum">
              <a:rPr lang="en-US"/>
              <a:pPr>
                <a:defRPr/>
              </a:pPr>
              <a:t>57</a:t>
            </a:fld>
            <a:endParaRPr lang="en-US" sz="1400" b="0">
              <a:solidFill>
                <a:schemeClr val="tx1"/>
              </a:solidFill>
              <a:latin typeface="Times New Roman" pitchFamily="18" charset="0"/>
            </a:endParaRPr>
          </a:p>
        </p:txBody>
      </p:sp>
      <p:sp>
        <p:nvSpPr>
          <p:cNvPr id="829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29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0" name="Rectangle 4"/>
          <p:cNvSpPr>
            <a:spLocks noGrp="1" noChangeArrowheads="1"/>
          </p:cNvSpPr>
          <p:nvPr>
            <p:ph type="title"/>
          </p:nvPr>
        </p:nvSpPr>
        <p:spPr/>
        <p:txBody>
          <a:bodyPr/>
          <a:lstStyle/>
          <a:p>
            <a:pPr>
              <a:defRPr/>
            </a:pPr>
            <a:r>
              <a:rPr lang="en-US" smtClean="0">
                <a:solidFill>
                  <a:srgbClr val="FF0000"/>
                </a:solidFill>
              </a:rPr>
              <a:t>Periodic Inventory Systems</a:t>
            </a:r>
          </a:p>
        </p:txBody>
      </p:sp>
      <p:sp>
        <p:nvSpPr>
          <p:cNvPr id="96261" name="Rectangle 5"/>
          <p:cNvSpPr>
            <a:spLocks noGrp="1" noChangeArrowheads="1"/>
          </p:cNvSpPr>
          <p:nvPr>
            <p:ph type="body" idx="1"/>
          </p:nvPr>
        </p:nvSpPr>
        <p:spPr>
          <a:xfrm>
            <a:off x="381000" y="1143000"/>
            <a:ext cx="8001000" cy="5181600"/>
          </a:xfrm>
          <a:noFill/>
        </p:spPr>
        <p:txBody>
          <a:bodyPr/>
          <a:lstStyle/>
          <a:p>
            <a:pPr marL="904875" indent="-904875">
              <a:lnSpc>
                <a:spcPct val="90000"/>
              </a:lnSpc>
            </a:pPr>
            <a:r>
              <a:rPr lang="en-US" smtClean="0"/>
              <a:t>	</a:t>
            </a:r>
            <a:r>
              <a:rPr lang="en-US" sz="2400" smtClean="0"/>
              <a:t>Because entries are not made to the inventory account during the accounting period, the </a:t>
            </a:r>
            <a:r>
              <a:rPr lang="en-US" sz="2400" smtClean="0">
                <a:solidFill>
                  <a:srgbClr val="00279F"/>
                </a:solidFill>
              </a:rPr>
              <a:t>amount of inventory is not known</a:t>
            </a:r>
            <a:r>
              <a:rPr lang="en-US" sz="2400" smtClean="0"/>
              <a:t> until the </a:t>
            </a:r>
            <a:r>
              <a:rPr lang="en-US" sz="2400" u="sng" smtClean="0"/>
              <a:t>end of the period</a:t>
            </a:r>
            <a:r>
              <a:rPr lang="en-US" sz="2400" smtClean="0"/>
              <a:t> when the inventory count is done.</a:t>
            </a:r>
          </a:p>
          <a:p>
            <a:pPr marL="904875" indent="-904875">
              <a:lnSpc>
                <a:spcPct val="90000"/>
              </a:lnSpc>
            </a:pPr>
            <a:r>
              <a:rPr lang="en-US" sz="2400" smtClean="0"/>
              <a:t>The PERIODIC system is being used             less and less due to advancements                   in technology that make the extra               record keeping of the perpetual                system easy and inexpensive.</a:t>
            </a:r>
          </a:p>
          <a:p>
            <a:pPr marL="904875" indent="-904875">
              <a:lnSpc>
                <a:spcPct val="90000"/>
              </a:lnSpc>
            </a:pPr>
            <a:r>
              <a:rPr lang="en-US" sz="2400" smtClean="0"/>
              <a:t>Periodic inventory systems require more closing entries at the end of the period. (</a:t>
            </a:r>
            <a:r>
              <a:rPr lang="en-US" sz="2400" smtClean="0">
                <a:solidFill>
                  <a:srgbClr val="00279F"/>
                </a:solidFill>
              </a:rPr>
              <a:t>Purchases</a:t>
            </a:r>
            <a:r>
              <a:rPr lang="en-US" sz="2400" smtClean="0"/>
              <a:t>, </a:t>
            </a:r>
            <a:r>
              <a:rPr lang="en-US" sz="2400" smtClean="0">
                <a:solidFill>
                  <a:srgbClr val="00279F"/>
                </a:solidFill>
              </a:rPr>
              <a:t>Purchase Returns and Allowances</a:t>
            </a:r>
            <a:r>
              <a:rPr lang="en-US" sz="2400" smtClean="0"/>
              <a:t>, </a:t>
            </a:r>
            <a:r>
              <a:rPr lang="en-US" sz="2400" smtClean="0">
                <a:solidFill>
                  <a:srgbClr val="00279F"/>
                </a:solidFill>
              </a:rPr>
              <a:t>Purchase Discounts</a:t>
            </a:r>
            <a:r>
              <a:rPr lang="en-US" sz="2400" smtClean="0"/>
              <a:t>, and </a:t>
            </a:r>
            <a:r>
              <a:rPr lang="en-US" sz="2400" smtClean="0">
                <a:solidFill>
                  <a:schemeClr val="hlink"/>
                </a:solidFill>
              </a:rPr>
              <a:t>Transportation In</a:t>
            </a:r>
            <a:r>
              <a:rPr lang="en-US" sz="2400" smtClean="0">
                <a:solidFill>
                  <a:srgbClr val="00279F"/>
                </a:solidFill>
              </a:rPr>
              <a:t> </a:t>
            </a:r>
            <a:r>
              <a:rPr lang="en-US" sz="2400" smtClean="0"/>
              <a:t>are all separate TEMPORARY accounts that must be closed out at the end of the period.)</a:t>
            </a:r>
          </a:p>
        </p:txBody>
      </p:sp>
      <p:sp>
        <p:nvSpPr>
          <p:cNvPr id="82951" name="Line 7"/>
          <p:cNvSpPr>
            <a:spLocks noChangeShapeType="1"/>
          </p:cNvSpPr>
          <p:nvPr/>
        </p:nvSpPr>
        <p:spPr bwMode="auto">
          <a:xfrm>
            <a:off x="1371600" y="2667000"/>
            <a:ext cx="71628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2" name="Line 8"/>
          <p:cNvSpPr>
            <a:spLocks noChangeShapeType="1"/>
          </p:cNvSpPr>
          <p:nvPr/>
        </p:nvSpPr>
        <p:spPr bwMode="auto">
          <a:xfrm>
            <a:off x="1371600" y="4419600"/>
            <a:ext cx="71628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53" name="Line 9"/>
          <p:cNvSpPr>
            <a:spLocks noChangeShapeType="1"/>
          </p:cNvSpPr>
          <p:nvPr/>
        </p:nvSpPr>
        <p:spPr bwMode="auto">
          <a:xfrm>
            <a:off x="457200" y="1219200"/>
            <a:ext cx="83058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82954"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28194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anim calcmode="lin" valueType="num">
                                      <p:cBhvr additive="base">
                                        <p:cTn id="7" dur="500" fill="hold"/>
                                        <p:tgtEl>
                                          <p:spTgt spid="962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6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6261">
                                            <p:txEl>
                                              <p:pRg st="0" end="0"/>
                                            </p:txEl>
                                          </p:spTgt>
                                        </p:tgtEl>
                                        <p:attrNameLst>
                                          <p:attrName>ppt_c</p:attrName>
                                        </p:attrNameLst>
                                      </p:cBhvr>
                                      <p:to>
                                        <a:srgbClr val="00AE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61">
                                            <p:txEl>
                                              <p:pRg st="1" end="1"/>
                                            </p:txEl>
                                          </p:spTgt>
                                        </p:tgtEl>
                                        <p:attrNameLst>
                                          <p:attrName>style.visibility</p:attrName>
                                        </p:attrNameLst>
                                      </p:cBhvr>
                                      <p:to>
                                        <p:strVal val="visible"/>
                                      </p:to>
                                    </p:set>
                                    <p:anim calcmode="lin" valueType="num">
                                      <p:cBhvr additive="base">
                                        <p:cTn id="13" dur="500" fill="hold"/>
                                        <p:tgtEl>
                                          <p:spTgt spid="9626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6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6261">
                                            <p:txEl>
                                              <p:pRg st="1" end="1"/>
                                            </p:txEl>
                                          </p:spTgt>
                                        </p:tgtEl>
                                        <p:attrNameLst>
                                          <p:attrName>ppt_c</p:attrName>
                                        </p:attrNameLst>
                                      </p:cBhvr>
                                      <p:to>
                                        <a:srgbClr val="00AE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61">
                                            <p:txEl>
                                              <p:pRg st="2" end="2"/>
                                            </p:txEl>
                                          </p:spTgt>
                                        </p:tgtEl>
                                        <p:attrNameLst>
                                          <p:attrName>style.visibility</p:attrName>
                                        </p:attrNameLst>
                                      </p:cBhvr>
                                      <p:to>
                                        <p:strVal val="visible"/>
                                      </p:to>
                                    </p:set>
                                    <p:anim calcmode="lin" valueType="num">
                                      <p:cBhvr additive="base">
                                        <p:cTn id="19" dur="500" fill="hold"/>
                                        <p:tgtEl>
                                          <p:spTgt spid="9626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6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6261">
                                            <p:txEl>
                                              <p:pRg st="2" end="2"/>
                                            </p:txEl>
                                          </p:spTgt>
                                        </p:tgtEl>
                                        <p:attrNameLst>
                                          <p:attrName>ppt_c</p:attrName>
                                        </p:attrNameLst>
                                      </p:cBhvr>
                                      <p:to>
                                        <a:srgbClr val="00A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FA6042A2-CE1D-46AD-9298-48E1C70678A5}" type="slidenum">
              <a:rPr lang="en-US"/>
              <a:pPr>
                <a:defRPr/>
              </a:pPr>
              <a:t>58</a:t>
            </a:fld>
            <a:endParaRPr lang="en-US" sz="1400" b="0">
              <a:solidFill>
                <a:schemeClr val="tx1"/>
              </a:solidFill>
              <a:latin typeface="Times New Roman" pitchFamily="18" charset="0"/>
            </a:endParaRPr>
          </a:p>
        </p:txBody>
      </p:sp>
      <p:sp>
        <p:nvSpPr>
          <p:cNvPr id="839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9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8308" name="Rectangle 4"/>
          <p:cNvSpPr>
            <a:spLocks noGrp="1" noChangeArrowheads="1"/>
          </p:cNvSpPr>
          <p:nvPr>
            <p:ph type="title"/>
          </p:nvPr>
        </p:nvSpPr>
        <p:spPr>
          <a:xfrm>
            <a:off x="533400" y="342900"/>
            <a:ext cx="7924800" cy="1181100"/>
          </a:xfrm>
        </p:spPr>
        <p:txBody>
          <a:bodyPr/>
          <a:lstStyle/>
          <a:p>
            <a:pPr>
              <a:defRPr/>
            </a:pPr>
            <a:r>
              <a:rPr lang="en-US" dirty="0" smtClean="0">
                <a:solidFill>
                  <a:srgbClr val="00279F"/>
                </a:solidFill>
              </a:rPr>
              <a:t>Periodic Inventory System</a:t>
            </a:r>
            <a:r>
              <a:rPr lang="en-US" sz="4000" dirty="0" smtClean="0"/>
              <a:t> </a:t>
            </a:r>
            <a:r>
              <a:rPr lang="en-US" sz="2400" dirty="0" smtClean="0">
                <a:solidFill>
                  <a:srgbClr val="FF0000"/>
                </a:solidFill>
              </a:rPr>
              <a:t>Purchases</a:t>
            </a:r>
            <a:r>
              <a:rPr lang="en-US" sz="2400" dirty="0" smtClean="0"/>
              <a:t> and </a:t>
            </a:r>
            <a:r>
              <a:rPr lang="en-US" sz="2400" dirty="0" smtClean="0">
                <a:solidFill>
                  <a:srgbClr val="FF0000"/>
                </a:solidFill>
              </a:rPr>
              <a:t>Purchase Returns and Allowances</a:t>
            </a:r>
          </a:p>
        </p:txBody>
      </p:sp>
      <p:sp>
        <p:nvSpPr>
          <p:cNvPr id="98309" name="Rectangle 5"/>
          <p:cNvSpPr>
            <a:spLocks noGrp="1" noChangeArrowheads="1"/>
          </p:cNvSpPr>
          <p:nvPr>
            <p:ph type="body" idx="1"/>
          </p:nvPr>
        </p:nvSpPr>
        <p:spPr>
          <a:xfrm>
            <a:off x="685800" y="1524000"/>
            <a:ext cx="6019800" cy="4114800"/>
          </a:xfrm>
          <a:noFill/>
        </p:spPr>
        <p:txBody>
          <a:bodyPr/>
          <a:lstStyle/>
          <a:p>
            <a:pPr>
              <a:lnSpc>
                <a:spcPct val="90000"/>
              </a:lnSpc>
            </a:pPr>
            <a:r>
              <a:rPr lang="en-US" sz="2800" smtClean="0">
                <a:solidFill>
                  <a:schemeClr val="tx2"/>
                </a:solidFill>
              </a:rPr>
              <a:t>Purchases</a:t>
            </a:r>
            <a:r>
              <a:rPr lang="en-US" sz="2800" smtClean="0"/>
              <a:t> is an account that holds the current period’s inventory purchases (a debit balance) and is used in the calculation of </a:t>
            </a:r>
            <a:r>
              <a:rPr lang="en-US" sz="2800" smtClean="0">
                <a:solidFill>
                  <a:srgbClr val="00279F"/>
                </a:solidFill>
              </a:rPr>
              <a:t>Cost of Goods Sold</a:t>
            </a:r>
            <a:r>
              <a:rPr lang="en-US" sz="2800" smtClean="0"/>
              <a:t> on the Income Statement.</a:t>
            </a:r>
          </a:p>
          <a:p>
            <a:pPr>
              <a:lnSpc>
                <a:spcPct val="90000"/>
              </a:lnSpc>
            </a:pPr>
            <a:r>
              <a:rPr lang="en-US" sz="2800" smtClean="0"/>
              <a:t>The</a:t>
            </a:r>
            <a:r>
              <a:rPr lang="en-US" sz="2800" smtClean="0">
                <a:solidFill>
                  <a:srgbClr val="00279F"/>
                </a:solidFill>
              </a:rPr>
              <a:t> </a:t>
            </a:r>
            <a:r>
              <a:rPr lang="en-US" sz="2800" smtClean="0">
                <a:solidFill>
                  <a:schemeClr val="tx2"/>
                </a:solidFill>
              </a:rPr>
              <a:t>Purchase Returns and Allowances</a:t>
            </a:r>
            <a:r>
              <a:rPr lang="en-US" sz="2800" smtClean="0">
                <a:solidFill>
                  <a:srgbClr val="00279F"/>
                </a:solidFill>
              </a:rPr>
              <a:t> </a:t>
            </a:r>
            <a:r>
              <a:rPr lang="en-US" sz="2800" smtClean="0"/>
              <a:t>account also is used to calculate Cost of Goods Sold on the income statement.  It is a </a:t>
            </a:r>
            <a:r>
              <a:rPr lang="en-US" sz="2800" smtClean="0">
                <a:solidFill>
                  <a:srgbClr val="00279F"/>
                </a:solidFill>
              </a:rPr>
              <a:t>deduction from the cost of purchases</a:t>
            </a:r>
            <a:r>
              <a:rPr lang="en-US" sz="2800" smtClean="0"/>
              <a:t> in a periodic inventory system.</a:t>
            </a:r>
          </a:p>
        </p:txBody>
      </p:sp>
      <p:sp>
        <p:nvSpPr>
          <p:cNvPr id="83975" name="Line 7"/>
          <p:cNvSpPr>
            <a:spLocks noChangeShapeType="1"/>
          </p:cNvSpPr>
          <p:nvPr/>
        </p:nvSpPr>
        <p:spPr bwMode="auto">
          <a:xfrm>
            <a:off x="457200" y="1066800"/>
            <a:ext cx="80772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8" name="Picture 10" descr="j0163016"/>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3352800"/>
            <a:ext cx="25146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1"/>
          <p:cNvSpPr txBox="1">
            <a:spLocks noChangeArrowheads="1"/>
          </p:cNvSpPr>
          <p:nvPr/>
        </p:nvSpPr>
        <p:spPr bwMode="auto">
          <a:xfrm>
            <a:off x="6629400" y="2743200"/>
            <a:ext cx="2286000" cy="396875"/>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rPr>
              <a:t>Bar codes/scanners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 calcmode="lin" valueType="num">
                                      <p:cBhvr additive="base">
                                        <p:cTn id="7" dur="500" fill="hold"/>
                                        <p:tgtEl>
                                          <p:spTgt spid="983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9">
                                            <p:txEl>
                                              <p:pRg st="0" end="0"/>
                                            </p:txEl>
                                          </p:spTgt>
                                        </p:tgtEl>
                                        <p:attrNameLst>
                                          <p:attrName>ppt_c</p:attrName>
                                        </p:attrNameLst>
                                      </p:cBhvr>
                                      <p:to>
                                        <a:srgbClr val="00AE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9">
                                            <p:txEl>
                                              <p:pRg st="1" end="1"/>
                                            </p:txEl>
                                          </p:spTgt>
                                        </p:tgtEl>
                                        <p:attrNameLst>
                                          <p:attrName>style.visibility</p:attrName>
                                        </p:attrNameLst>
                                      </p:cBhvr>
                                      <p:to>
                                        <p:strVal val="visible"/>
                                      </p:to>
                                    </p:set>
                                    <p:anim calcmode="lin" valueType="num">
                                      <p:cBhvr additive="base">
                                        <p:cTn id="13" dur="500" fill="hold"/>
                                        <p:tgtEl>
                                          <p:spTgt spid="9830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9">
                                            <p:txEl>
                                              <p:pRg st="1" end="1"/>
                                            </p:txEl>
                                          </p:spTgt>
                                        </p:tgtEl>
                                        <p:attrNameLst>
                                          <p:attrName>ppt_c</p:attrName>
                                        </p:attrNameLst>
                                      </p:cBhvr>
                                      <p:to>
                                        <a:srgbClr val="00AE00"/>
                                      </p:to>
                                    </p:animClr>
                                  </p:sub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P spid="9"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9034D8E7-D541-471C-88D8-696888314953}" type="slidenum">
              <a:rPr lang="en-US"/>
              <a:pPr>
                <a:defRPr/>
              </a:pPr>
              <a:t>59</a:t>
            </a:fld>
            <a:endParaRPr lang="en-US" sz="1400" b="0">
              <a:solidFill>
                <a:schemeClr val="tx1"/>
              </a:solidFill>
              <a:latin typeface="Times New Roman" pitchFamily="18" charset="0"/>
            </a:endParaRPr>
          </a:p>
        </p:txBody>
      </p:sp>
      <p:sp>
        <p:nvSpPr>
          <p:cNvPr id="3686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686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6870" name="Rectangle 4"/>
          <p:cNvSpPr>
            <a:spLocks noGrp="1" noChangeArrowheads="1"/>
          </p:cNvSpPr>
          <p:nvPr>
            <p:ph type="body" idx="1"/>
          </p:nvPr>
        </p:nvSpPr>
        <p:spPr>
          <a:xfrm>
            <a:off x="685800" y="2286000"/>
            <a:ext cx="7315200" cy="3048000"/>
          </a:xfrm>
          <a:noFill/>
        </p:spPr>
        <p:txBody>
          <a:bodyPr/>
          <a:lstStyle/>
          <a:p>
            <a:pPr>
              <a:buFont typeface="Monotype Sorts" pitchFamily="2" charset="2"/>
              <a:buNone/>
            </a:pPr>
            <a:r>
              <a:rPr lang="en-US" smtClean="0"/>
              <a:t>	</a:t>
            </a:r>
            <a:r>
              <a:rPr lang="en-US" smtClean="0">
                <a:solidFill>
                  <a:srgbClr val="C018C4"/>
                </a:solidFill>
              </a:rPr>
              <a:t>When using the Periodic system</a:t>
            </a:r>
            <a:r>
              <a:rPr lang="en-US" smtClean="0"/>
              <a:t> </a:t>
            </a:r>
            <a:r>
              <a:rPr lang="en-US" smtClean="0">
                <a:solidFill>
                  <a:srgbClr val="FF0000"/>
                </a:solidFill>
              </a:rPr>
              <a:t>Purchase Discounts</a:t>
            </a:r>
            <a:r>
              <a:rPr lang="en-US" smtClean="0">
                <a:solidFill>
                  <a:srgbClr val="C018C4"/>
                </a:solidFill>
              </a:rPr>
              <a:t> are recorded</a:t>
            </a:r>
            <a:r>
              <a:rPr lang="en-US" smtClean="0"/>
              <a:t> </a:t>
            </a:r>
            <a:r>
              <a:rPr lang="en-US" smtClean="0">
                <a:solidFill>
                  <a:srgbClr val="C018C4"/>
                </a:solidFill>
              </a:rPr>
              <a:t>in a separate account.  This helps managers keep track of the company’s performance in taking advantage of discounts.   </a:t>
            </a:r>
          </a:p>
        </p:txBody>
      </p:sp>
      <p:sp>
        <p:nvSpPr>
          <p:cNvPr id="363525" name="Rectangle 5"/>
          <p:cNvSpPr>
            <a:spLocks noGrp="1" noChangeArrowheads="1"/>
          </p:cNvSpPr>
          <p:nvPr>
            <p:ph type="title"/>
          </p:nvPr>
        </p:nvSpPr>
        <p:spPr/>
        <p:txBody>
          <a:bodyPr/>
          <a:lstStyle/>
          <a:p>
            <a:pPr>
              <a:defRPr/>
            </a:pPr>
            <a:r>
              <a:rPr lang="en-US" smtClean="0">
                <a:solidFill>
                  <a:srgbClr val="FF0000"/>
                </a:solidFill>
              </a:rPr>
              <a:t>Periodic Inventory System</a:t>
            </a:r>
            <a:r>
              <a:rPr lang="en-US" smtClean="0"/>
              <a:t/>
            </a:r>
            <a:br>
              <a:rPr lang="en-US" smtClean="0"/>
            </a:br>
            <a:r>
              <a:rPr lang="en-US" sz="3600" smtClean="0"/>
              <a:t>Purchase Discounts</a:t>
            </a:r>
          </a:p>
        </p:txBody>
      </p:sp>
      <p:graphicFrame>
        <p:nvGraphicFramePr>
          <p:cNvPr id="36866" name="Object 6"/>
          <p:cNvGraphicFramePr>
            <a:graphicFrameLocks/>
          </p:cNvGraphicFramePr>
          <p:nvPr/>
        </p:nvGraphicFramePr>
        <p:xfrm>
          <a:off x="6400800" y="4343400"/>
          <a:ext cx="2438400" cy="2133600"/>
        </p:xfrm>
        <a:graphic>
          <a:graphicData uri="http://schemas.openxmlformats.org/presentationml/2006/ole">
            <p:oleObj spid="_x0000_s36875" name="Clip" r:id="rId4" imgW="4625340" imgH="3813048" progId="">
              <p:embed/>
            </p:oleObj>
          </a:graphicData>
        </a:graphic>
      </p:graphicFrame>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pPr>
              <a:defRPr/>
            </a:pPr>
            <a:r>
              <a:rPr lang="en-US"/>
              <a:t>5- </a:t>
            </a:r>
            <a:fld id="{9859D144-C996-4E73-B5F8-BD1E9520EB1B}" type="slidenum">
              <a:rPr lang="en-US"/>
              <a:pPr>
                <a:defRPr/>
              </a:pPr>
              <a:t>6</a:t>
            </a:fld>
            <a:endParaRPr lang="en-US" sz="1400" b="0">
              <a:solidFill>
                <a:schemeClr val="tx1"/>
              </a:solidFill>
              <a:latin typeface="Times New Roman" pitchFamily="18" charset="0"/>
            </a:endParaRPr>
          </a:p>
        </p:txBody>
      </p:sp>
      <p:sp>
        <p:nvSpPr>
          <p:cNvPr id="395266" name="Rectangle 2"/>
          <p:cNvSpPr>
            <a:spLocks noGrp="1" noChangeArrowheads="1"/>
          </p:cNvSpPr>
          <p:nvPr>
            <p:ph type="title"/>
          </p:nvPr>
        </p:nvSpPr>
        <p:spPr/>
        <p:txBody>
          <a:bodyPr/>
          <a:lstStyle/>
          <a:p>
            <a:pPr>
              <a:defRPr/>
            </a:pPr>
            <a:r>
              <a:rPr lang="en-US" smtClean="0">
                <a:latin typeface="Times New Roman" pitchFamily="18" charset="0"/>
              </a:rPr>
              <a:t>Product Costs Versus Selling and Administrative Costs</a:t>
            </a:r>
          </a:p>
        </p:txBody>
      </p:sp>
      <p:grpSp>
        <p:nvGrpSpPr>
          <p:cNvPr id="64516" name="Group 3"/>
          <p:cNvGrpSpPr>
            <a:grpSpLocks/>
          </p:cNvGrpSpPr>
          <p:nvPr/>
        </p:nvGrpSpPr>
        <p:grpSpPr bwMode="auto">
          <a:xfrm>
            <a:off x="876300" y="1752600"/>
            <a:ext cx="2971800" cy="4724400"/>
            <a:chOff x="552" y="1296"/>
            <a:chExt cx="1872" cy="2784"/>
          </a:xfrm>
        </p:grpSpPr>
        <p:sp>
          <p:nvSpPr>
            <p:cNvPr id="64521" name="Oval 4"/>
            <p:cNvSpPr>
              <a:spLocks noChangeArrowheads="1"/>
            </p:cNvSpPr>
            <p:nvPr/>
          </p:nvSpPr>
          <p:spPr bwMode="auto">
            <a:xfrm>
              <a:off x="552" y="1296"/>
              <a:ext cx="1872" cy="816"/>
            </a:xfrm>
            <a:prstGeom prst="ellipse">
              <a:avLst/>
            </a:prstGeom>
            <a:solidFill>
              <a:schemeClr val="accent1"/>
            </a:solidFill>
            <a:ln w="9525">
              <a:solidFill>
                <a:schemeClr val="tx1"/>
              </a:solidFill>
              <a:round/>
              <a:headEnd/>
              <a:tailEnd/>
            </a:ln>
          </p:spPr>
          <p:txBody>
            <a:bodyPr anchor="ctr"/>
            <a:lstStyle/>
            <a:p>
              <a:pPr algn="ctr" eaLnBrk="1" hangingPunct="1"/>
              <a:r>
                <a:rPr lang="en-US" sz="2800" b="1">
                  <a:latin typeface="Tahoma" pitchFamily="34" charset="0"/>
                </a:rPr>
                <a:t>Product Costs</a:t>
              </a:r>
            </a:p>
          </p:txBody>
        </p:sp>
        <p:sp>
          <p:nvSpPr>
            <p:cNvPr id="395269" name="Rectangle 5"/>
            <p:cNvSpPr>
              <a:spLocks noChangeArrowheads="1"/>
            </p:cNvSpPr>
            <p:nvPr/>
          </p:nvSpPr>
          <p:spPr bwMode="auto">
            <a:xfrm>
              <a:off x="552" y="2784"/>
              <a:ext cx="1872" cy="1296"/>
            </a:xfrm>
            <a:prstGeom prst="rect">
              <a:avLst/>
            </a:prstGeom>
            <a:solidFill>
              <a:schemeClr val="accent1"/>
            </a:solidFill>
            <a:ln w="9525">
              <a:solidFill>
                <a:schemeClr val="tx1"/>
              </a:solidFill>
              <a:miter lim="800000"/>
              <a:headEnd/>
              <a:tailEnd/>
            </a:ln>
            <a:effectLst/>
          </p:spPr>
          <p:txBody>
            <a:bodyPr anchor="ctr"/>
            <a:lstStyle/>
            <a:p>
              <a:pPr algn="ctr" eaLnBrk="1" hangingPunct="1">
                <a:defRPr/>
              </a:pPr>
              <a:r>
                <a:rPr lang="en-US" b="1">
                  <a:latin typeface="Tahoma" pitchFamily="34" charset="0"/>
                </a:rPr>
                <a:t>Costs that are included in </a:t>
              </a:r>
              <a:r>
                <a:rPr lang="en-US" b="1">
                  <a:solidFill>
                    <a:schemeClr val="tx2"/>
                  </a:solidFill>
                  <a:effectLst>
                    <a:outerShdw blurRad="38100" dist="38100" dir="2700000" algn="tl">
                      <a:srgbClr val="C0C0C0"/>
                    </a:outerShdw>
                  </a:effectLst>
                  <a:latin typeface="Tahoma" pitchFamily="34" charset="0"/>
                </a:rPr>
                <a:t>inventory</a:t>
              </a:r>
              <a:r>
                <a:rPr lang="en-US" b="1">
                  <a:latin typeface="Tahoma" pitchFamily="34" charset="0"/>
                </a:rPr>
                <a:t>.</a:t>
              </a:r>
            </a:p>
          </p:txBody>
        </p:sp>
        <p:cxnSp>
          <p:nvCxnSpPr>
            <p:cNvPr id="64523" name="AutoShape 6"/>
            <p:cNvCxnSpPr>
              <a:cxnSpLocks noChangeShapeType="1"/>
              <a:stCxn id="64521" idx="4"/>
              <a:endCxn id="395269" idx="0"/>
            </p:cNvCxnSpPr>
            <p:nvPr/>
          </p:nvCxnSpPr>
          <p:spPr bwMode="auto">
            <a:xfrm>
              <a:off x="1488" y="2112"/>
              <a:ext cx="0" cy="67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3" name="Group 7"/>
          <p:cNvGrpSpPr>
            <a:grpSpLocks/>
          </p:cNvGrpSpPr>
          <p:nvPr/>
        </p:nvGrpSpPr>
        <p:grpSpPr bwMode="auto">
          <a:xfrm>
            <a:off x="5105400" y="1752600"/>
            <a:ext cx="2971800" cy="4724400"/>
            <a:chOff x="552" y="1296"/>
            <a:chExt cx="1872" cy="2784"/>
          </a:xfrm>
        </p:grpSpPr>
        <p:sp>
          <p:nvSpPr>
            <p:cNvPr id="64518" name="Oval 8"/>
            <p:cNvSpPr>
              <a:spLocks noChangeArrowheads="1"/>
            </p:cNvSpPr>
            <p:nvPr/>
          </p:nvSpPr>
          <p:spPr bwMode="auto">
            <a:xfrm>
              <a:off x="552" y="1296"/>
              <a:ext cx="1872" cy="816"/>
            </a:xfrm>
            <a:prstGeom prst="ellipse">
              <a:avLst/>
            </a:prstGeom>
            <a:solidFill>
              <a:srgbClr val="E4EBFE"/>
            </a:solidFill>
            <a:ln w="9525">
              <a:solidFill>
                <a:schemeClr val="tx1"/>
              </a:solidFill>
              <a:round/>
              <a:headEnd/>
              <a:tailEnd/>
            </a:ln>
          </p:spPr>
          <p:txBody>
            <a:bodyPr anchor="ctr"/>
            <a:lstStyle/>
            <a:p>
              <a:pPr algn="ctr" eaLnBrk="1" hangingPunct="1"/>
              <a:r>
                <a:rPr lang="en-US" b="1">
                  <a:latin typeface="Tahoma" pitchFamily="34" charset="0"/>
                </a:rPr>
                <a:t>Selling &amp; Admin. Costs</a:t>
              </a:r>
            </a:p>
          </p:txBody>
        </p:sp>
        <p:sp>
          <p:nvSpPr>
            <p:cNvPr id="64519" name="Rectangle 9"/>
            <p:cNvSpPr>
              <a:spLocks noChangeArrowheads="1"/>
            </p:cNvSpPr>
            <p:nvPr/>
          </p:nvSpPr>
          <p:spPr bwMode="auto">
            <a:xfrm>
              <a:off x="552" y="2784"/>
              <a:ext cx="1872" cy="1296"/>
            </a:xfrm>
            <a:prstGeom prst="rect">
              <a:avLst/>
            </a:prstGeom>
            <a:solidFill>
              <a:srgbClr val="E4EBFE"/>
            </a:solidFill>
            <a:ln w="9525">
              <a:solidFill>
                <a:schemeClr val="tx1"/>
              </a:solidFill>
              <a:miter lim="800000"/>
              <a:headEnd/>
              <a:tailEnd/>
            </a:ln>
          </p:spPr>
          <p:txBody>
            <a:bodyPr anchor="ctr"/>
            <a:lstStyle/>
            <a:p>
              <a:pPr algn="ctr" eaLnBrk="1" hangingPunct="1"/>
              <a:r>
                <a:rPr lang="en-US" b="1">
                  <a:latin typeface="Tahoma" pitchFamily="34" charset="0"/>
                </a:rPr>
                <a:t>Costs that are not included in inventory.  They are sometimes called </a:t>
              </a:r>
              <a:r>
                <a:rPr lang="en-US" b="1">
                  <a:solidFill>
                    <a:srgbClr val="FF3300"/>
                  </a:solidFill>
                  <a:latin typeface="Tahoma" pitchFamily="34" charset="0"/>
                </a:rPr>
                <a:t>period costs</a:t>
              </a:r>
              <a:r>
                <a:rPr lang="en-US" b="1">
                  <a:latin typeface="Tahoma" pitchFamily="34" charset="0"/>
                </a:rPr>
                <a:t>.</a:t>
              </a:r>
            </a:p>
          </p:txBody>
        </p:sp>
        <p:cxnSp>
          <p:nvCxnSpPr>
            <p:cNvPr id="64520" name="AutoShape 10"/>
            <p:cNvCxnSpPr>
              <a:cxnSpLocks noChangeShapeType="1"/>
              <a:stCxn id="64518" idx="4"/>
              <a:endCxn id="64519" idx="0"/>
            </p:cNvCxnSpPr>
            <p:nvPr/>
          </p:nvCxnSpPr>
          <p:spPr bwMode="auto">
            <a:xfrm>
              <a:off x="1488" y="2112"/>
              <a:ext cx="0" cy="67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r>
              <a:rPr lang="en-US"/>
              <a:t>5- </a:t>
            </a:r>
            <a:fld id="{4DD1236B-438C-48BF-B28D-753152D9084A}" type="slidenum">
              <a:rPr lang="en-US"/>
              <a:pPr>
                <a:defRPr/>
              </a:pPr>
              <a:t>60</a:t>
            </a:fld>
            <a:endParaRPr lang="en-US" sz="1400" b="0">
              <a:solidFill>
                <a:schemeClr val="tx1"/>
              </a:solidFill>
              <a:latin typeface="Times New Roman" pitchFamily="18" charset="0"/>
            </a:endParaRPr>
          </a:p>
        </p:txBody>
      </p:sp>
      <p:sp>
        <p:nvSpPr>
          <p:cNvPr id="849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49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4212" name="Rectangle 4"/>
          <p:cNvSpPr>
            <a:spLocks noGrp="1" noChangeArrowheads="1"/>
          </p:cNvSpPr>
          <p:nvPr>
            <p:ph type="title"/>
          </p:nvPr>
        </p:nvSpPr>
        <p:spPr>
          <a:xfrm>
            <a:off x="533400" y="228600"/>
            <a:ext cx="7924800" cy="838200"/>
          </a:xfrm>
        </p:spPr>
        <p:txBody>
          <a:bodyPr/>
          <a:lstStyle/>
          <a:p>
            <a:pPr>
              <a:defRPr/>
            </a:pPr>
            <a:r>
              <a:rPr lang="en-US" smtClean="0">
                <a:solidFill>
                  <a:srgbClr val="FF0000"/>
                </a:solidFill>
              </a:rPr>
              <a:t>Periodic Inventory Systems</a:t>
            </a:r>
          </a:p>
        </p:txBody>
      </p:sp>
      <p:sp>
        <p:nvSpPr>
          <p:cNvPr id="84998" name="Rectangle 5"/>
          <p:cNvSpPr>
            <a:spLocks noGrp="1" noChangeArrowheads="1"/>
          </p:cNvSpPr>
          <p:nvPr>
            <p:ph type="body" idx="1"/>
          </p:nvPr>
        </p:nvSpPr>
        <p:spPr>
          <a:xfrm>
            <a:off x="228600" y="990600"/>
            <a:ext cx="8153400" cy="3505200"/>
          </a:xfrm>
          <a:noFill/>
        </p:spPr>
        <p:txBody>
          <a:bodyPr/>
          <a:lstStyle/>
          <a:p>
            <a:pPr>
              <a:lnSpc>
                <a:spcPct val="85000"/>
              </a:lnSpc>
              <a:spcBef>
                <a:spcPct val="15000"/>
              </a:spcBef>
              <a:spcAft>
                <a:spcPct val="60000"/>
              </a:spcAft>
            </a:pPr>
            <a:r>
              <a:rPr lang="en-US" sz="2800" smtClean="0"/>
              <a:t>The ending inventory is determined at the </a:t>
            </a:r>
            <a:r>
              <a:rPr lang="en-US" sz="2800" smtClean="0">
                <a:solidFill>
                  <a:srgbClr val="FF0000"/>
                </a:solidFill>
              </a:rPr>
              <a:t>end of the period</a:t>
            </a:r>
            <a:r>
              <a:rPr lang="en-US" sz="2800" smtClean="0"/>
              <a:t> by taking a</a:t>
            </a:r>
            <a:r>
              <a:rPr lang="en-US" sz="2800" smtClean="0">
                <a:solidFill>
                  <a:schemeClr val="hlink"/>
                </a:solidFill>
              </a:rPr>
              <a:t> physical count </a:t>
            </a:r>
            <a:r>
              <a:rPr lang="en-US" sz="2800" smtClean="0"/>
              <a:t>of the goods remaining on hand.</a:t>
            </a:r>
          </a:p>
          <a:p>
            <a:pPr>
              <a:lnSpc>
                <a:spcPct val="85000"/>
              </a:lnSpc>
              <a:spcBef>
                <a:spcPct val="15000"/>
              </a:spcBef>
            </a:pPr>
            <a:r>
              <a:rPr lang="en-US" sz="2800" smtClean="0">
                <a:solidFill>
                  <a:srgbClr val="FF0000"/>
                </a:solidFill>
              </a:rPr>
              <a:t>Cost of goods sold</a:t>
            </a:r>
            <a:r>
              <a:rPr lang="en-US" sz="2800" smtClean="0"/>
              <a:t> is calculated at the end of the accounting period by subtracting the ending inventory (determined from the physical count) from the Cost of Goods Available for Sale.</a:t>
            </a:r>
          </a:p>
        </p:txBody>
      </p:sp>
      <p:sp>
        <p:nvSpPr>
          <p:cNvPr id="94215" name="Text Box 7"/>
          <p:cNvSpPr txBox="1">
            <a:spLocks noChangeArrowheads="1"/>
          </p:cNvSpPr>
          <p:nvPr/>
        </p:nvSpPr>
        <p:spPr bwMode="auto">
          <a:xfrm>
            <a:off x="1295400" y="4343400"/>
            <a:ext cx="6781800" cy="1952625"/>
          </a:xfrm>
          <a:prstGeom prst="rect">
            <a:avLst/>
          </a:prstGeom>
          <a:solidFill>
            <a:srgbClr val="DEFF1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75000"/>
              </a:lnSpc>
              <a:spcBef>
                <a:spcPct val="20000"/>
              </a:spcBef>
            </a:pPr>
            <a:r>
              <a:rPr lang="en-US" sz="2800">
                <a:solidFill>
                  <a:schemeClr val="tx2"/>
                </a:solidFill>
                <a:latin typeface="Arial" charset="0"/>
              </a:rPr>
              <a:t>Beginning Inventory		$  400         + Purchases, net			</a:t>
            </a:r>
            <a:r>
              <a:rPr lang="en-US" sz="2800" u="sng">
                <a:solidFill>
                  <a:schemeClr val="tx2"/>
                </a:solidFill>
                <a:latin typeface="Arial" charset="0"/>
              </a:rPr>
              <a:t>  2000</a:t>
            </a:r>
          </a:p>
          <a:p>
            <a:pPr>
              <a:lnSpc>
                <a:spcPct val="75000"/>
              </a:lnSpc>
              <a:spcBef>
                <a:spcPct val="20000"/>
              </a:spcBef>
            </a:pPr>
            <a:r>
              <a:rPr lang="en-US" sz="2800">
                <a:solidFill>
                  <a:schemeClr val="tx2"/>
                </a:solidFill>
                <a:latin typeface="Arial" charset="0"/>
              </a:rPr>
              <a:t>= Goods Available for Sale	  2400</a:t>
            </a:r>
          </a:p>
          <a:p>
            <a:pPr>
              <a:lnSpc>
                <a:spcPct val="75000"/>
              </a:lnSpc>
              <a:spcBef>
                <a:spcPct val="20000"/>
              </a:spcBef>
              <a:buFontTx/>
              <a:buChar char="-"/>
            </a:pPr>
            <a:r>
              <a:rPr lang="en-US" sz="2800">
                <a:solidFill>
                  <a:schemeClr val="tx2"/>
                </a:solidFill>
                <a:latin typeface="Arial" charset="0"/>
              </a:rPr>
              <a:t>  Ending Inv. </a:t>
            </a:r>
            <a:r>
              <a:rPr lang="en-US" sz="2800">
                <a:solidFill>
                  <a:srgbClr val="00279F"/>
                </a:solidFill>
                <a:latin typeface="Arial" charset="0"/>
              </a:rPr>
              <a:t>(from count)     </a:t>
            </a:r>
            <a:r>
              <a:rPr lang="en-US" sz="2800" u="sng">
                <a:solidFill>
                  <a:srgbClr val="00279F"/>
                </a:solidFill>
                <a:latin typeface="Arial" charset="0"/>
              </a:rPr>
              <a:t>   </a:t>
            </a:r>
            <a:r>
              <a:rPr lang="en-US" sz="1800" u="sng">
                <a:solidFill>
                  <a:srgbClr val="00279F"/>
                </a:solidFill>
                <a:latin typeface="Arial" charset="0"/>
              </a:rPr>
              <a:t> </a:t>
            </a:r>
            <a:r>
              <a:rPr lang="en-US" sz="2800" u="sng">
                <a:solidFill>
                  <a:srgbClr val="00279F"/>
                </a:solidFill>
                <a:latin typeface="Arial" charset="0"/>
              </a:rPr>
              <a:t>500</a:t>
            </a:r>
          </a:p>
          <a:p>
            <a:pPr>
              <a:lnSpc>
                <a:spcPct val="75000"/>
              </a:lnSpc>
              <a:spcBef>
                <a:spcPct val="20000"/>
              </a:spcBef>
            </a:pPr>
            <a:r>
              <a:rPr lang="en-US" sz="2800">
                <a:solidFill>
                  <a:schemeClr val="tx2"/>
                </a:solidFill>
                <a:latin typeface="Arial" charset="0"/>
              </a:rPr>
              <a:t>= </a:t>
            </a:r>
            <a:r>
              <a:rPr lang="en-US" sz="2800">
                <a:solidFill>
                  <a:srgbClr val="FF0000"/>
                </a:solidFill>
                <a:latin typeface="Arial" charset="0"/>
              </a:rPr>
              <a:t>Cost of Goods Sold		$1900</a:t>
            </a:r>
          </a:p>
        </p:txBody>
      </p:sp>
      <p:sp>
        <p:nvSpPr>
          <p:cNvPr id="94216" name="Line 8"/>
          <p:cNvSpPr>
            <a:spLocks noChangeShapeType="1"/>
          </p:cNvSpPr>
          <p:nvPr/>
        </p:nvSpPr>
        <p:spPr bwMode="auto">
          <a:xfrm flipH="1">
            <a:off x="4800600" y="1752600"/>
            <a:ext cx="2514600" cy="3810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additive="base">
                                        <p:cTn id="7" dur="500" fill="hold"/>
                                        <p:tgtEl>
                                          <p:spTgt spid="94215"/>
                                        </p:tgtEl>
                                        <p:attrNameLst>
                                          <p:attrName>ppt_x</p:attrName>
                                        </p:attrNameLst>
                                      </p:cBhvr>
                                      <p:tavLst>
                                        <p:tav tm="0">
                                          <p:val>
                                            <p:strVal val="0-#ppt_w/2"/>
                                          </p:val>
                                        </p:tav>
                                        <p:tav tm="100000">
                                          <p:val>
                                            <p:strVal val="#ppt_x"/>
                                          </p:val>
                                        </p:tav>
                                      </p:tavLst>
                                    </p:anim>
                                    <p:anim calcmode="lin" valueType="num">
                                      <p:cBhvr additive="base">
                                        <p:cTn id="8" dur="500" fill="hold"/>
                                        <p:tgtEl>
                                          <p:spTgt spid="942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ipe(up)">
                                      <p:cBhvr>
                                        <p:cTn id="12"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autoUpdateAnimBg="0"/>
      <p:bldP spid="942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pPr>
              <a:defRPr/>
            </a:pPr>
            <a:r>
              <a:rPr lang="en-US"/>
              <a:t>5- </a:t>
            </a:r>
            <a:fld id="{1888DCD2-48C9-4F9E-86F9-F462A7B35D12}" type="slidenum">
              <a:rPr lang="en-US"/>
              <a:pPr>
                <a:defRPr/>
              </a:pPr>
              <a:t>61</a:t>
            </a:fld>
            <a:endParaRPr lang="en-US" sz="1400" b="0">
              <a:solidFill>
                <a:schemeClr val="tx1"/>
              </a:solidFill>
              <a:latin typeface="Times New Roman" pitchFamily="18" charset="0"/>
            </a:endParaRPr>
          </a:p>
        </p:txBody>
      </p:sp>
      <p:sp>
        <p:nvSpPr>
          <p:cNvPr id="428034" name="Rectangle 2"/>
          <p:cNvSpPr>
            <a:spLocks noGrp="1" noChangeArrowheads="1"/>
          </p:cNvSpPr>
          <p:nvPr>
            <p:ph type="title"/>
          </p:nvPr>
        </p:nvSpPr>
        <p:spPr/>
        <p:txBody>
          <a:bodyPr/>
          <a:lstStyle/>
          <a:p>
            <a:pPr>
              <a:defRPr/>
            </a:pPr>
            <a:r>
              <a:rPr lang="en-US" smtClean="0"/>
              <a:t>Gross Margin Percentage</a:t>
            </a:r>
          </a:p>
        </p:txBody>
      </p:sp>
      <p:grpSp>
        <p:nvGrpSpPr>
          <p:cNvPr id="86020" name="Group 3"/>
          <p:cNvGrpSpPr>
            <a:grpSpLocks/>
          </p:cNvGrpSpPr>
          <p:nvPr/>
        </p:nvGrpSpPr>
        <p:grpSpPr bwMode="auto">
          <a:xfrm>
            <a:off x="3108325" y="3321050"/>
            <a:ext cx="3292475" cy="1250950"/>
            <a:chOff x="1776" y="1248"/>
            <a:chExt cx="2074" cy="788"/>
          </a:xfrm>
        </p:grpSpPr>
        <p:sp>
          <p:nvSpPr>
            <p:cNvPr id="86024" name="Text Box 4"/>
            <p:cNvSpPr txBox="1">
              <a:spLocks noChangeArrowheads="1"/>
            </p:cNvSpPr>
            <p:nvPr/>
          </p:nvSpPr>
          <p:spPr bwMode="auto">
            <a:xfrm>
              <a:off x="1776" y="1248"/>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a:latin typeface="Tahoma" pitchFamily="34" charset="0"/>
                </a:rPr>
                <a:t>Gross Margin</a:t>
              </a:r>
            </a:p>
          </p:txBody>
        </p:sp>
        <p:sp>
          <p:nvSpPr>
            <p:cNvPr id="86025" name="Text Box 5"/>
            <p:cNvSpPr txBox="1">
              <a:spLocks noChangeArrowheads="1"/>
            </p:cNvSpPr>
            <p:nvPr/>
          </p:nvSpPr>
          <p:spPr bwMode="auto">
            <a:xfrm>
              <a:off x="1776" y="1632"/>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a:latin typeface="Tahoma" pitchFamily="34" charset="0"/>
                </a:rPr>
                <a:t>Net Sales</a:t>
              </a:r>
            </a:p>
          </p:txBody>
        </p:sp>
        <p:sp>
          <p:nvSpPr>
            <p:cNvPr id="86026" name="Line 6"/>
            <p:cNvSpPr>
              <a:spLocks noChangeShapeType="1"/>
            </p:cNvSpPr>
            <p:nvPr/>
          </p:nvSpPr>
          <p:spPr bwMode="auto">
            <a:xfrm>
              <a:off x="1872" y="1668"/>
              <a:ext cx="182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6021" name="Text Box 7"/>
          <p:cNvSpPr txBox="1">
            <a:spLocks noChangeArrowheads="1"/>
          </p:cNvSpPr>
          <p:nvPr/>
        </p:nvSpPr>
        <p:spPr bwMode="auto">
          <a:xfrm>
            <a:off x="914400" y="1752600"/>
            <a:ext cx="7620000" cy="1570038"/>
          </a:xfrm>
          <a:prstGeom prst="rect">
            <a:avLst/>
          </a:prstGeom>
          <a:solidFill>
            <a:schemeClr val="accent2"/>
          </a:solidFill>
          <a:ln w="9525">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solidFill>
                  <a:schemeClr val="bg1"/>
                </a:solidFill>
                <a:latin typeface="Tahoma" pitchFamily="34" charset="0"/>
              </a:rPr>
              <a:t>This measure indicates how much</a:t>
            </a:r>
          </a:p>
          <a:p>
            <a:pPr algn="ctr"/>
            <a:r>
              <a:rPr lang="en-US" b="1">
                <a:solidFill>
                  <a:schemeClr val="bg1"/>
                </a:solidFill>
                <a:latin typeface="Tahoma" pitchFamily="34" charset="0"/>
              </a:rPr>
              <a:t>of each sales dollar is left after deducting the cost of goods sold to cover expenses and provide a profit.</a:t>
            </a:r>
          </a:p>
        </p:txBody>
      </p:sp>
      <p:sp>
        <p:nvSpPr>
          <p:cNvPr id="86022" name="Rectangle 8"/>
          <p:cNvSpPr>
            <a:spLocks noChangeArrowheads="1"/>
          </p:cNvSpPr>
          <p:nvPr/>
        </p:nvSpPr>
        <p:spPr bwMode="auto">
          <a:xfrm>
            <a:off x="3200400" y="4870450"/>
            <a:ext cx="5599113" cy="1606550"/>
          </a:xfrm>
          <a:prstGeom prst="rect">
            <a:avLst/>
          </a:prstGeom>
          <a:solidFill>
            <a:srgbClr val="CCECFF"/>
          </a:solidFill>
          <a:ln w="57150" cmpd="thinThick">
            <a:solidFill>
              <a:srgbClr val="00279F"/>
            </a:solidFill>
            <a:miter lim="800000"/>
            <a:headEnd/>
            <a:tailEnd/>
          </a:ln>
        </p:spPr>
        <p:txBody>
          <a:bodyPr lIns="90488" tIns="44450" rIns="90488" bIns="44450">
            <a:spAutoFit/>
          </a:bodyPr>
          <a:lstStyle/>
          <a:p>
            <a:pPr algn="ctr"/>
            <a:r>
              <a:rPr lang="en-US" b="1">
                <a:solidFill>
                  <a:srgbClr val="00279F"/>
                </a:solidFill>
                <a:latin typeface="Arial" charset="0"/>
              </a:rPr>
              <a:t>Other things being equal, the company with the higher gross margin percentage is pricing its products higher.</a:t>
            </a:r>
          </a:p>
        </p:txBody>
      </p:sp>
      <p:pic>
        <p:nvPicPr>
          <p:cNvPr id="86023" name="Picture 9" descr="bd10399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4953000"/>
            <a:ext cx="1439863" cy="139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r>
              <a:rPr lang="en-US"/>
              <a:t>5- </a:t>
            </a:r>
            <a:fld id="{7447CE18-A07D-481C-A3F0-6B71A0238AD2}" type="slidenum">
              <a:rPr lang="en-US"/>
              <a:pPr>
                <a:defRPr/>
              </a:pPr>
              <a:t>62</a:t>
            </a:fld>
            <a:endParaRPr lang="en-US" sz="1400" b="0">
              <a:solidFill>
                <a:schemeClr val="tx1"/>
              </a:solidFill>
              <a:latin typeface="Times New Roman" pitchFamily="18" charset="0"/>
            </a:endParaRPr>
          </a:p>
        </p:txBody>
      </p:sp>
      <p:sp>
        <p:nvSpPr>
          <p:cNvPr id="114690" name="Rectangle 2"/>
          <p:cNvSpPr>
            <a:spLocks noGrp="1" noChangeArrowheads="1"/>
          </p:cNvSpPr>
          <p:nvPr>
            <p:ph type="title"/>
          </p:nvPr>
        </p:nvSpPr>
        <p:spPr/>
        <p:txBody>
          <a:bodyPr/>
          <a:lstStyle/>
          <a:p>
            <a:pPr>
              <a:defRPr/>
            </a:pPr>
            <a:r>
              <a:rPr lang="en-US" smtClean="0"/>
              <a:t>Ratios: Gross Margin Percentage </a:t>
            </a:r>
          </a:p>
        </p:txBody>
      </p:sp>
      <p:sp>
        <p:nvSpPr>
          <p:cNvPr id="37893" name="Rectangle 3"/>
          <p:cNvSpPr>
            <a:spLocks noGrp="1" noChangeArrowheads="1"/>
          </p:cNvSpPr>
          <p:nvPr>
            <p:ph type="body" sz="half" idx="1"/>
          </p:nvPr>
        </p:nvSpPr>
        <p:spPr>
          <a:xfrm>
            <a:off x="304800" y="1981200"/>
            <a:ext cx="5791200" cy="4114800"/>
          </a:xfrm>
          <a:noFill/>
        </p:spPr>
        <p:txBody>
          <a:bodyPr/>
          <a:lstStyle/>
          <a:p>
            <a:pPr>
              <a:buClr>
                <a:schemeClr val="tx1"/>
              </a:buClr>
            </a:pPr>
            <a:r>
              <a:rPr lang="en-US" sz="2800" smtClean="0">
                <a:solidFill>
                  <a:srgbClr val="D10D0D"/>
                </a:solidFill>
              </a:rPr>
              <a:t>Gross margin %:</a:t>
            </a:r>
          </a:p>
          <a:p>
            <a:pPr>
              <a:buFont typeface="Monotype Sorts" pitchFamily="2" charset="2"/>
              <a:buNone/>
            </a:pPr>
            <a:endParaRPr lang="en-US" sz="2800" smtClean="0"/>
          </a:p>
          <a:p>
            <a:pPr lvl="1"/>
            <a:r>
              <a:rPr lang="en-US" sz="2400" i="1" smtClean="0">
                <a:solidFill>
                  <a:srgbClr val="D10D0D"/>
                </a:solidFill>
              </a:rPr>
              <a:t>Gross margin as a percent of sales</a:t>
            </a:r>
          </a:p>
          <a:p>
            <a:pPr lvl="1">
              <a:buFont typeface="Monotype Sorts" pitchFamily="2" charset="2"/>
              <a:buNone/>
            </a:pPr>
            <a:endParaRPr lang="en-US" sz="2400" smtClean="0"/>
          </a:p>
          <a:p>
            <a:pPr lvl="1"/>
            <a:r>
              <a:rPr lang="en-US" sz="2400" u="sng" smtClean="0">
                <a:solidFill>
                  <a:srgbClr val="D10D0D"/>
                </a:solidFill>
              </a:rPr>
              <a:t>Net sales – CGS</a:t>
            </a:r>
            <a:r>
              <a:rPr lang="en-US" sz="2400" smtClean="0">
                <a:solidFill>
                  <a:srgbClr val="D10D0D"/>
                </a:solidFill>
              </a:rPr>
              <a:t>     </a:t>
            </a:r>
            <a:r>
              <a:rPr lang="en-US" sz="2400" u="sng" smtClean="0">
                <a:solidFill>
                  <a:srgbClr val="D10D0D"/>
                </a:solidFill>
              </a:rPr>
              <a:t>gross margin</a:t>
            </a:r>
          </a:p>
          <a:p>
            <a:pPr lvl="2">
              <a:buFont typeface="Monotype Sorts" pitchFamily="2" charset="2"/>
              <a:buNone/>
            </a:pPr>
            <a:r>
              <a:rPr lang="en-US" smtClean="0">
                <a:solidFill>
                  <a:srgbClr val="D10D0D"/>
                </a:solidFill>
              </a:rPr>
              <a:t>    Net sales		  net sales</a:t>
            </a:r>
          </a:p>
          <a:p>
            <a:pPr>
              <a:buFont typeface="Monotype Sorts" pitchFamily="2" charset="2"/>
              <a:buNone/>
            </a:pPr>
            <a:endParaRPr lang="en-US" sz="2400" smtClean="0"/>
          </a:p>
        </p:txBody>
      </p:sp>
      <p:graphicFrame>
        <p:nvGraphicFramePr>
          <p:cNvPr id="37890" name="Object 4"/>
          <p:cNvGraphicFramePr>
            <a:graphicFrameLocks noGrp="1"/>
          </p:cNvGraphicFramePr>
          <p:nvPr>
            <p:ph type="clipArt" sz="half" idx="2"/>
          </p:nvPr>
        </p:nvGraphicFramePr>
        <p:xfrm>
          <a:off x="5943600" y="2133600"/>
          <a:ext cx="2962275" cy="2971800"/>
        </p:xfrm>
        <a:graphic>
          <a:graphicData uri="http://schemas.openxmlformats.org/presentationml/2006/ole">
            <p:oleObj spid="_x0000_s37898" name="Clip" r:id="rId4" imgW="4625340" imgH="3671316" progId="">
              <p:embed/>
            </p:oleObj>
          </a:graphicData>
        </a:graphic>
      </p:graphicFrame>
      <p:sp>
        <p:nvSpPr>
          <p:cNvPr id="37894" name="Text Box 6"/>
          <p:cNvSpPr txBox="1">
            <a:spLocks noChangeArrowheads="1"/>
          </p:cNvSpPr>
          <p:nvPr/>
        </p:nvSpPr>
        <p:spPr bwMode="auto">
          <a:xfrm>
            <a:off x="3505200" y="4343400"/>
            <a:ext cx="304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r>
              <a:rPr lang="en-US"/>
              <a:t>5- </a:t>
            </a:r>
            <a:fld id="{4256366B-139A-4D70-AAEA-B357E432F8AD}" type="slidenum">
              <a:rPr lang="en-US"/>
              <a:pPr>
                <a:defRPr/>
              </a:pPr>
              <a:t>63</a:t>
            </a:fld>
            <a:endParaRPr lang="en-US" sz="1400" b="0">
              <a:solidFill>
                <a:schemeClr val="tx1"/>
              </a:solidFill>
              <a:latin typeface="Times New Roman" pitchFamily="18" charset="0"/>
            </a:endParaRPr>
          </a:p>
        </p:txBody>
      </p:sp>
      <p:sp>
        <p:nvSpPr>
          <p:cNvPr id="388098" name="Rectangle 2"/>
          <p:cNvSpPr>
            <a:spLocks noGrp="1" noChangeArrowheads="1"/>
          </p:cNvSpPr>
          <p:nvPr>
            <p:ph type="title"/>
          </p:nvPr>
        </p:nvSpPr>
        <p:spPr/>
        <p:txBody>
          <a:bodyPr/>
          <a:lstStyle/>
          <a:p>
            <a:pPr>
              <a:defRPr/>
            </a:pPr>
            <a:r>
              <a:rPr lang="en-US" smtClean="0"/>
              <a:t>Ratios: Gross Margin Percentage </a:t>
            </a:r>
          </a:p>
        </p:txBody>
      </p:sp>
      <p:sp>
        <p:nvSpPr>
          <p:cNvPr id="38917" name="Rectangle 3"/>
          <p:cNvSpPr>
            <a:spLocks noGrp="1" noChangeArrowheads="1"/>
          </p:cNvSpPr>
          <p:nvPr>
            <p:ph type="body" sz="half" idx="1"/>
          </p:nvPr>
        </p:nvSpPr>
        <p:spPr>
          <a:xfrm>
            <a:off x="304800" y="1981200"/>
            <a:ext cx="5791200" cy="4114800"/>
          </a:xfrm>
          <a:noFill/>
        </p:spPr>
        <p:txBody>
          <a:bodyPr/>
          <a:lstStyle/>
          <a:p>
            <a:pPr lvl="1">
              <a:buFont typeface="Monotype Sorts" pitchFamily="2" charset="2"/>
              <a:buNone/>
            </a:pPr>
            <a:r>
              <a:rPr lang="en-US" sz="2400" u="sng" smtClean="0">
                <a:solidFill>
                  <a:srgbClr val="D10D0D"/>
                </a:solidFill>
              </a:rPr>
              <a:t>Net sales – CGS </a:t>
            </a:r>
            <a:r>
              <a:rPr lang="en-US" sz="2400" smtClean="0">
                <a:solidFill>
                  <a:srgbClr val="D10D0D"/>
                </a:solidFill>
              </a:rPr>
              <a:t>=  </a:t>
            </a:r>
            <a:r>
              <a:rPr lang="en-US" sz="2400" u="sng" smtClean="0">
                <a:solidFill>
                  <a:srgbClr val="D10D0D"/>
                </a:solidFill>
              </a:rPr>
              <a:t>$1,000 – 400 </a:t>
            </a:r>
          </a:p>
          <a:p>
            <a:pPr lvl="2">
              <a:buFont typeface="Monotype Sorts" pitchFamily="2" charset="2"/>
              <a:buNone/>
            </a:pPr>
            <a:r>
              <a:rPr lang="en-US" smtClean="0">
                <a:solidFill>
                  <a:srgbClr val="D10D0D"/>
                </a:solidFill>
              </a:rPr>
              <a:t>    Net sales		$1,000</a:t>
            </a:r>
          </a:p>
          <a:p>
            <a:pPr lvl="2">
              <a:buFont typeface="Monotype Sorts" pitchFamily="2" charset="2"/>
              <a:buNone/>
            </a:pPr>
            <a:endParaRPr lang="en-US" smtClean="0">
              <a:solidFill>
                <a:srgbClr val="D10D0D"/>
              </a:solidFill>
            </a:endParaRPr>
          </a:p>
          <a:p>
            <a:pPr>
              <a:buFont typeface="Monotype Sorts" pitchFamily="2" charset="2"/>
              <a:buNone/>
            </a:pPr>
            <a:r>
              <a:rPr lang="en-US" sz="2400" smtClean="0"/>
              <a:t>=  </a:t>
            </a:r>
            <a:r>
              <a:rPr lang="en-US" sz="2400" u="sng" smtClean="0"/>
              <a:t> $600___ </a:t>
            </a:r>
            <a:r>
              <a:rPr lang="en-US" sz="2400" smtClean="0"/>
              <a:t>  =      60%    or $.60</a:t>
            </a:r>
          </a:p>
          <a:p>
            <a:pPr>
              <a:buFont typeface="Monotype Sorts" pitchFamily="2" charset="2"/>
              <a:buNone/>
            </a:pPr>
            <a:r>
              <a:rPr lang="en-US" sz="2400" smtClean="0"/>
              <a:t>      $1,000</a:t>
            </a:r>
          </a:p>
          <a:p>
            <a:pPr>
              <a:buFont typeface="Monotype Sorts" pitchFamily="2" charset="2"/>
              <a:buNone/>
            </a:pPr>
            <a:endParaRPr lang="en-US" sz="2400" smtClean="0"/>
          </a:p>
          <a:p>
            <a:pPr>
              <a:buFont typeface="Monotype Sorts" pitchFamily="2" charset="2"/>
              <a:buNone/>
            </a:pPr>
            <a:r>
              <a:rPr lang="en-US" sz="2400" smtClean="0">
                <a:solidFill>
                  <a:srgbClr val="00279F"/>
                </a:solidFill>
              </a:rPr>
              <a:t>This tells us that each dollar of sales</a:t>
            </a:r>
          </a:p>
          <a:p>
            <a:pPr>
              <a:buFont typeface="Monotype Sorts" pitchFamily="2" charset="2"/>
              <a:buNone/>
            </a:pPr>
            <a:r>
              <a:rPr lang="en-US" sz="2400" smtClean="0">
                <a:solidFill>
                  <a:srgbClr val="00279F"/>
                </a:solidFill>
              </a:rPr>
              <a:t>contributes 60 cents to the </a:t>
            </a:r>
          </a:p>
          <a:p>
            <a:pPr>
              <a:buFont typeface="Monotype Sorts" pitchFamily="2" charset="2"/>
              <a:buNone/>
            </a:pPr>
            <a:r>
              <a:rPr lang="en-US" sz="2400" smtClean="0">
                <a:solidFill>
                  <a:srgbClr val="00279F"/>
                </a:solidFill>
              </a:rPr>
              <a:t>Gross Margin.</a:t>
            </a:r>
          </a:p>
        </p:txBody>
      </p:sp>
      <p:graphicFrame>
        <p:nvGraphicFramePr>
          <p:cNvPr id="38914" name="Object 4"/>
          <p:cNvGraphicFramePr>
            <a:graphicFrameLocks noGrp="1"/>
          </p:cNvGraphicFramePr>
          <p:nvPr>
            <p:ph type="clipArt" sz="half" idx="2"/>
          </p:nvPr>
        </p:nvGraphicFramePr>
        <p:xfrm>
          <a:off x="5943600" y="2133600"/>
          <a:ext cx="2962275" cy="2971800"/>
        </p:xfrm>
        <a:graphic>
          <a:graphicData uri="http://schemas.openxmlformats.org/presentationml/2006/ole">
            <p:oleObj spid="_x0000_s38921" name="Clip" r:id="rId4" imgW="4625340" imgH="3671316" progId="">
              <p:embed/>
            </p:oleObj>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pPr>
              <a:defRPr/>
            </a:pPr>
            <a:r>
              <a:rPr lang="en-US"/>
              <a:t>5- </a:t>
            </a:r>
            <a:fld id="{EE6832AE-9B96-4562-B99E-498B22C53CE7}" type="slidenum">
              <a:rPr lang="en-US"/>
              <a:pPr>
                <a:defRPr/>
              </a:pPr>
              <a:t>64</a:t>
            </a:fld>
            <a:endParaRPr lang="en-US" sz="1400" b="0">
              <a:solidFill>
                <a:schemeClr val="tx1"/>
              </a:solidFill>
              <a:latin typeface="Times New Roman" pitchFamily="18" charset="0"/>
            </a:endParaRPr>
          </a:p>
        </p:txBody>
      </p:sp>
      <p:sp>
        <p:nvSpPr>
          <p:cNvPr id="430082" name="Rectangle 2"/>
          <p:cNvSpPr>
            <a:spLocks noGrp="1" noChangeArrowheads="1"/>
          </p:cNvSpPr>
          <p:nvPr>
            <p:ph type="title"/>
          </p:nvPr>
        </p:nvSpPr>
        <p:spPr/>
        <p:txBody>
          <a:bodyPr/>
          <a:lstStyle/>
          <a:p>
            <a:pPr>
              <a:defRPr/>
            </a:pPr>
            <a:r>
              <a:rPr lang="en-US" smtClean="0"/>
              <a:t>Return on Sales</a:t>
            </a:r>
          </a:p>
        </p:txBody>
      </p:sp>
      <p:grpSp>
        <p:nvGrpSpPr>
          <p:cNvPr id="39941" name="Group 3"/>
          <p:cNvGrpSpPr>
            <a:grpSpLocks/>
          </p:cNvGrpSpPr>
          <p:nvPr/>
        </p:nvGrpSpPr>
        <p:grpSpPr bwMode="auto">
          <a:xfrm>
            <a:off x="3108325" y="3702050"/>
            <a:ext cx="3292475" cy="1250950"/>
            <a:chOff x="1776" y="1248"/>
            <a:chExt cx="2074" cy="788"/>
          </a:xfrm>
        </p:grpSpPr>
        <p:sp>
          <p:nvSpPr>
            <p:cNvPr id="39944" name="Text Box 4"/>
            <p:cNvSpPr txBox="1">
              <a:spLocks noChangeArrowheads="1"/>
            </p:cNvSpPr>
            <p:nvPr/>
          </p:nvSpPr>
          <p:spPr bwMode="auto">
            <a:xfrm>
              <a:off x="1776" y="1248"/>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a:latin typeface="Tahoma" pitchFamily="34" charset="0"/>
                </a:rPr>
                <a:t>Net Income</a:t>
              </a:r>
            </a:p>
          </p:txBody>
        </p:sp>
        <p:sp>
          <p:nvSpPr>
            <p:cNvPr id="39945" name="Text Box 5"/>
            <p:cNvSpPr txBox="1">
              <a:spLocks noChangeArrowheads="1"/>
            </p:cNvSpPr>
            <p:nvPr/>
          </p:nvSpPr>
          <p:spPr bwMode="auto">
            <a:xfrm>
              <a:off x="1776" y="1632"/>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a:latin typeface="Tahoma" pitchFamily="34" charset="0"/>
                </a:rPr>
                <a:t>Net Sales</a:t>
              </a:r>
            </a:p>
          </p:txBody>
        </p:sp>
        <p:sp>
          <p:nvSpPr>
            <p:cNvPr id="39946" name="Line 6"/>
            <p:cNvSpPr>
              <a:spLocks noChangeShapeType="1"/>
            </p:cNvSpPr>
            <p:nvPr/>
          </p:nvSpPr>
          <p:spPr bwMode="auto">
            <a:xfrm>
              <a:off x="1872" y="1668"/>
              <a:ext cx="182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39942" name="Text Box 7"/>
          <p:cNvSpPr txBox="1">
            <a:spLocks noChangeArrowheads="1"/>
          </p:cNvSpPr>
          <p:nvPr/>
        </p:nvSpPr>
        <p:spPr bwMode="auto">
          <a:xfrm>
            <a:off x="914400" y="1752600"/>
            <a:ext cx="7620000" cy="1809750"/>
          </a:xfrm>
          <a:prstGeom prst="rect">
            <a:avLst/>
          </a:prstGeom>
          <a:solidFill>
            <a:schemeClr val="accent2"/>
          </a:solidFill>
          <a:ln w="9525">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a:solidFill>
                  <a:schemeClr val="bg1"/>
                </a:solidFill>
                <a:latin typeface="Tahoma" pitchFamily="34" charset="0"/>
              </a:rPr>
              <a:t>Net income expressed as a percentage of sales provides insight as to how much of each sales dollar is left as net income after all expenses are paid.</a:t>
            </a:r>
          </a:p>
        </p:txBody>
      </p:sp>
      <p:sp>
        <p:nvSpPr>
          <p:cNvPr id="39943" name="Rectangle 8"/>
          <p:cNvSpPr>
            <a:spLocks noChangeArrowheads="1"/>
          </p:cNvSpPr>
          <p:nvPr/>
        </p:nvSpPr>
        <p:spPr bwMode="auto">
          <a:xfrm>
            <a:off x="2819400" y="5175250"/>
            <a:ext cx="6019800" cy="1606550"/>
          </a:xfrm>
          <a:prstGeom prst="rect">
            <a:avLst/>
          </a:prstGeom>
          <a:solidFill>
            <a:srgbClr val="CCECFF"/>
          </a:solidFill>
          <a:ln w="57150" cmpd="thinThick">
            <a:solidFill>
              <a:srgbClr val="00279F"/>
            </a:solidFill>
            <a:miter lim="800000"/>
            <a:headEnd/>
            <a:tailEnd/>
          </a:ln>
        </p:spPr>
        <p:txBody>
          <a:bodyPr lIns="90488" tIns="44450" rIns="90488" bIns="44450">
            <a:spAutoFit/>
          </a:bodyPr>
          <a:lstStyle/>
          <a:p>
            <a:pPr algn="ctr"/>
            <a:r>
              <a:rPr lang="en-US" b="1">
                <a:solidFill>
                  <a:srgbClr val="00279F"/>
                </a:solidFill>
                <a:latin typeface="Arial" charset="0"/>
              </a:rPr>
              <a:t>Other things being equal, the company with the higher return on sales percentage is doing a better job of controlling costs.</a:t>
            </a:r>
          </a:p>
        </p:txBody>
      </p:sp>
      <p:graphicFrame>
        <p:nvGraphicFramePr>
          <p:cNvPr id="39938" name="Object 9"/>
          <p:cNvGraphicFramePr>
            <a:graphicFrameLocks/>
          </p:cNvGraphicFramePr>
          <p:nvPr/>
        </p:nvGraphicFramePr>
        <p:xfrm>
          <a:off x="609600" y="4876800"/>
          <a:ext cx="1863725" cy="1662113"/>
        </p:xfrm>
        <a:graphic>
          <a:graphicData uri="http://schemas.openxmlformats.org/presentationml/2006/ole">
            <p:oleObj spid="_x0000_s39950" name="Microsoft ClipArt Gallery" r:id="rId4" imgW="6738620" imgH="6010910" progId="">
              <p:embed/>
            </p:oleObj>
          </a:graphicData>
        </a:graphic>
      </p:graphicFrame>
    </p:spTree>
  </p:cSld>
  <p:clrMapOvr>
    <a:masterClrMapping/>
  </p:clrMapOvr>
  <p:transition>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r>
              <a:rPr lang="en-US"/>
              <a:t>5- </a:t>
            </a:r>
            <a:fld id="{F3DAB941-1903-44D4-B36A-D83E1E79862F}" type="slidenum">
              <a:rPr lang="en-US"/>
              <a:pPr>
                <a:defRPr/>
              </a:pPr>
              <a:t>65</a:t>
            </a:fld>
            <a:endParaRPr lang="en-US" sz="1400" b="0">
              <a:solidFill>
                <a:schemeClr val="tx1"/>
              </a:solidFill>
              <a:latin typeface="Times New Roman" pitchFamily="18" charset="0"/>
            </a:endParaRPr>
          </a:p>
        </p:txBody>
      </p:sp>
      <p:sp>
        <p:nvSpPr>
          <p:cNvPr id="174082" name="Rectangle 2"/>
          <p:cNvSpPr>
            <a:spLocks noGrp="1" noChangeArrowheads="1"/>
          </p:cNvSpPr>
          <p:nvPr>
            <p:ph type="title"/>
          </p:nvPr>
        </p:nvSpPr>
        <p:spPr/>
        <p:txBody>
          <a:bodyPr/>
          <a:lstStyle/>
          <a:p>
            <a:pPr>
              <a:defRPr/>
            </a:pPr>
            <a:r>
              <a:rPr lang="en-US" smtClean="0"/>
              <a:t>Ratios:  Return on sales</a:t>
            </a:r>
          </a:p>
        </p:txBody>
      </p:sp>
      <p:sp>
        <p:nvSpPr>
          <p:cNvPr id="40965" name="Rectangle 3"/>
          <p:cNvSpPr>
            <a:spLocks noGrp="1" noChangeArrowheads="1"/>
          </p:cNvSpPr>
          <p:nvPr>
            <p:ph type="body" sz="half" idx="1"/>
          </p:nvPr>
        </p:nvSpPr>
        <p:spPr>
          <a:noFill/>
        </p:spPr>
        <p:txBody>
          <a:bodyPr/>
          <a:lstStyle/>
          <a:p>
            <a:r>
              <a:rPr lang="en-US" sz="2800" smtClean="0">
                <a:solidFill>
                  <a:srgbClr val="D10D0D"/>
                </a:solidFill>
              </a:rPr>
              <a:t>Return on sales =</a:t>
            </a:r>
          </a:p>
          <a:p>
            <a:pPr>
              <a:buFont typeface="Monotype Sorts" pitchFamily="2" charset="2"/>
              <a:buNone/>
            </a:pPr>
            <a:endParaRPr lang="en-US" sz="2800" smtClean="0">
              <a:solidFill>
                <a:srgbClr val="D10D0D"/>
              </a:solidFill>
            </a:endParaRPr>
          </a:p>
          <a:p>
            <a:pPr>
              <a:buFont typeface="Monotype Sorts" pitchFamily="2" charset="2"/>
              <a:buNone/>
            </a:pPr>
            <a:r>
              <a:rPr lang="en-US" sz="2800" smtClean="0">
                <a:solidFill>
                  <a:srgbClr val="D10D0D"/>
                </a:solidFill>
              </a:rPr>
              <a:t>	Net income</a:t>
            </a:r>
          </a:p>
          <a:p>
            <a:pPr>
              <a:buFont typeface="Monotype Sorts" pitchFamily="2" charset="2"/>
              <a:buNone/>
            </a:pPr>
            <a:r>
              <a:rPr lang="en-US" sz="2800" smtClean="0">
                <a:solidFill>
                  <a:srgbClr val="D10D0D"/>
                </a:solidFill>
              </a:rPr>
              <a:t>	  Net sales</a:t>
            </a:r>
          </a:p>
          <a:p>
            <a:pPr>
              <a:buFont typeface="Monotype Sorts" pitchFamily="2" charset="2"/>
              <a:buNone/>
            </a:pPr>
            <a:endParaRPr lang="en-US" sz="2800" smtClean="0">
              <a:solidFill>
                <a:srgbClr val="D10D0D"/>
              </a:solidFill>
            </a:endParaRPr>
          </a:p>
          <a:p>
            <a:pPr>
              <a:buFont typeface="Monotype Sorts" pitchFamily="2" charset="2"/>
              <a:buNone/>
            </a:pPr>
            <a:r>
              <a:rPr lang="en-US" sz="2800" b="0" i="1" smtClean="0">
                <a:solidFill>
                  <a:srgbClr val="D10D0D"/>
                </a:solidFill>
              </a:rPr>
              <a:t>Revenues - expenses</a:t>
            </a:r>
          </a:p>
          <a:p>
            <a:pPr>
              <a:buFont typeface="Monotype Sorts" pitchFamily="2" charset="2"/>
              <a:buNone/>
            </a:pPr>
            <a:r>
              <a:rPr lang="en-US" sz="2800" b="0" i="1" smtClean="0">
                <a:solidFill>
                  <a:srgbClr val="D10D0D"/>
                </a:solidFill>
              </a:rPr>
              <a:t>		Net sales</a:t>
            </a:r>
          </a:p>
        </p:txBody>
      </p:sp>
      <p:graphicFrame>
        <p:nvGraphicFramePr>
          <p:cNvPr id="40962" name="Object 4"/>
          <p:cNvGraphicFramePr>
            <a:graphicFrameLocks noGrp="1"/>
          </p:cNvGraphicFramePr>
          <p:nvPr>
            <p:ph type="clipArt" sz="half" idx="2"/>
          </p:nvPr>
        </p:nvGraphicFramePr>
        <p:xfrm>
          <a:off x="4876800" y="1984375"/>
          <a:ext cx="3790950" cy="2106613"/>
        </p:xfrm>
        <a:graphic>
          <a:graphicData uri="http://schemas.openxmlformats.org/presentationml/2006/ole">
            <p:oleObj spid="_x0000_s40973" name="Clip" r:id="rId4" imgW="3656271" imgH="2036471" progId="">
              <p:embed/>
            </p:oleObj>
          </a:graphicData>
        </a:graphic>
      </p:graphicFrame>
      <p:sp>
        <p:nvSpPr>
          <p:cNvPr id="40966" name="Line 5"/>
          <p:cNvSpPr>
            <a:spLocks noChangeShapeType="1"/>
          </p:cNvSpPr>
          <p:nvPr/>
        </p:nvSpPr>
        <p:spPr bwMode="auto">
          <a:xfrm>
            <a:off x="1073150" y="3505200"/>
            <a:ext cx="1892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67" name="Line 6"/>
          <p:cNvSpPr>
            <a:spLocks noChangeShapeType="1"/>
          </p:cNvSpPr>
          <p:nvPr/>
        </p:nvSpPr>
        <p:spPr bwMode="auto">
          <a:xfrm>
            <a:off x="844550" y="5105400"/>
            <a:ext cx="28829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68" name="Line 7"/>
          <p:cNvSpPr>
            <a:spLocks noChangeShapeType="1"/>
          </p:cNvSpPr>
          <p:nvPr/>
        </p:nvSpPr>
        <p:spPr bwMode="auto">
          <a:xfrm>
            <a:off x="3587750" y="3429000"/>
            <a:ext cx="2921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69" name="Line 8"/>
          <p:cNvSpPr>
            <a:spLocks noChangeShapeType="1"/>
          </p:cNvSpPr>
          <p:nvPr/>
        </p:nvSpPr>
        <p:spPr bwMode="auto">
          <a:xfrm>
            <a:off x="3587750" y="3505200"/>
            <a:ext cx="2921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r>
              <a:rPr lang="en-US"/>
              <a:t>5- </a:t>
            </a:r>
            <a:fld id="{9FA62574-B8AA-4B69-833F-C0900C0C16EB}" type="slidenum">
              <a:rPr lang="en-US"/>
              <a:pPr>
                <a:defRPr/>
              </a:pPr>
              <a:t>66</a:t>
            </a:fld>
            <a:endParaRPr lang="en-US" sz="1400" b="0">
              <a:solidFill>
                <a:schemeClr val="tx1"/>
              </a:solidFill>
              <a:latin typeface="Times New Roman" pitchFamily="18" charset="0"/>
            </a:endParaRPr>
          </a:p>
        </p:txBody>
      </p:sp>
      <p:sp>
        <p:nvSpPr>
          <p:cNvPr id="390146" name="Rectangle 1026"/>
          <p:cNvSpPr>
            <a:spLocks noGrp="1" noChangeArrowheads="1"/>
          </p:cNvSpPr>
          <p:nvPr>
            <p:ph type="title"/>
          </p:nvPr>
        </p:nvSpPr>
        <p:spPr/>
        <p:txBody>
          <a:bodyPr/>
          <a:lstStyle/>
          <a:p>
            <a:pPr>
              <a:defRPr/>
            </a:pPr>
            <a:r>
              <a:rPr lang="en-US" smtClean="0"/>
              <a:t>Ratios:  Return on sales</a:t>
            </a:r>
          </a:p>
        </p:txBody>
      </p:sp>
      <p:sp>
        <p:nvSpPr>
          <p:cNvPr id="41989" name="Rectangle 1027"/>
          <p:cNvSpPr>
            <a:spLocks noGrp="1" noChangeArrowheads="1"/>
          </p:cNvSpPr>
          <p:nvPr>
            <p:ph type="body" sz="half" idx="1"/>
          </p:nvPr>
        </p:nvSpPr>
        <p:spPr>
          <a:noFill/>
        </p:spPr>
        <p:txBody>
          <a:bodyPr/>
          <a:lstStyle/>
          <a:p>
            <a:pPr>
              <a:lnSpc>
                <a:spcPct val="90000"/>
              </a:lnSpc>
            </a:pPr>
            <a:r>
              <a:rPr lang="en-US" sz="2800" smtClean="0">
                <a:solidFill>
                  <a:srgbClr val="D10D0D"/>
                </a:solidFill>
              </a:rPr>
              <a:t>Return on sales =</a:t>
            </a:r>
          </a:p>
          <a:p>
            <a:pPr>
              <a:lnSpc>
                <a:spcPct val="90000"/>
              </a:lnSpc>
              <a:buFont typeface="Monotype Sorts" pitchFamily="2" charset="2"/>
              <a:buNone/>
            </a:pPr>
            <a:r>
              <a:rPr lang="en-US" sz="2800" smtClean="0">
                <a:solidFill>
                  <a:srgbClr val="D10D0D"/>
                </a:solidFill>
              </a:rPr>
              <a:t>	</a:t>
            </a:r>
            <a:r>
              <a:rPr lang="en-US" sz="2000" u="sng" smtClean="0">
                <a:solidFill>
                  <a:srgbClr val="D10D0D"/>
                </a:solidFill>
              </a:rPr>
              <a:t>Net income</a:t>
            </a:r>
            <a:r>
              <a:rPr lang="en-US" sz="2000" smtClean="0">
                <a:solidFill>
                  <a:srgbClr val="D10D0D"/>
                </a:solidFill>
              </a:rPr>
              <a:t>  =</a:t>
            </a:r>
            <a:endParaRPr lang="en-US" sz="2000" u="sng" smtClean="0">
              <a:solidFill>
                <a:srgbClr val="D10D0D"/>
              </a:solidFill>
            </a:endParaRPr>
          </a:p>
          <a:p>
            <a:pPr>
              <a:lnSpc>
                <a:spcPct val="90000"/>
              </a:lnSpc>
              <a:buFont typeface="Monotype Sorts" pitchFamily="2" charset="2"/>
              <a:buNone/>
            </a:pPr>
            <a:r>
              <a:rPr lang="en-US" sz="2000" smtClean="0">
                <a:solidFill>
                  <a:srgbClr val="D10D0D"/>
                </a:solidFill>
              </a:rPr>
              <a:t>	  Net sales</a:t>
            </a:r>
          </a:p>
          <a:p>
            <a:pPr>
              <a:lnSpc>
                <a:spcPct val="90000"/>
              </a:lnSpc>
              <a:buFont typeface="Monotype Sorts" pitchFamily="2" charset="2"/>
              <a:buNone/>
            </a:pPr>
            <a:endParaRPr lang="en-US" sz="2000" u="sng" smtClean="0">
              <a:solidFill>
                <a:srgbClr val="D10D0D"/>
              </a:solidFill>
            </a:endParaRPr>
          </a:p>
          <a:p>
            <a:pPr>
              <a:lnSpc>
                <a:spcPct val="90000"/>
              </a:lnSpc>
              <a:buFont typeface="Monotype Sorts" pitchFamily="2" charset="2"/>
              <a:buNone/>
            </a:pPr>
            <a:r>
              <a:rPr lang="en-US" sz="2000" u="sng" smtClean="0">
                <a:solidFill>
                  <a:srgbClr val="D10D0D"/>
                </a:solidFill>
              </a:rPr>
              <a:t>$500___</a:t>
            </a:r>
            <a:r>
              <a:rPr lang="en-US" sz="2000" smtClean="0">
                <a:solidFill>
                  <a:srgbClr val="D10D0D"/>
                </a:solidFill>
              </a:rPr>
              <a:t>  =  50%  or $.50</a:t>
            </a:r>
          </a:p>
          <a:p>
            <a:pPr>
              <a:lnSpc>
                <a:spcPct val="90000"/>
              </a:lnSpc>
              <a:buFont typeface="Monotype Sorts" pitchFamily="2" charset="2"/>
              <a:buNone/>
            </a:pPr>
            <a:r>
              <a:rPr lang="en-US" sz="2000" smtClean="0">
                <a:solidFill>
                  <a:srgbClr val="D10D0D"/>
                </a:solidFill>
              </a:rPr>
              <a:t>$1,000</a:t>
            </a:r>
          </a:p>
          <a:p>
            <a:pPr>
              <a:lnSpc>
                <a:spcPct val="90000"/>
              </a:lnSpc>
              <a:buFont typeface="Monotype Sorts" pitchFamily="2" charset="2"/>
              <a:buNone/>
            </a:pPr>
            <a:endParaRPr lang="en-US" sz="2000" u="sng" smtClean="0">
              <a:solidFill>
                <a:srgbClr val="D10D0D"/>
              </a:solidFill>
            </a:endParaRPr>
          </a:p>
          <a:p>
            <a:pPr>
              <a:lnSpc>
                <a:spcPct val="90000"/>
              </a:lnSpc>
              <a:buFont typeface="Monotype Sorts" pitchFamily="2" charset="2"/>
              <a:buNone/>
            </a:pPr>
            <a:r>
              <a:rPr lang="en-US" sz="2800" b="0" i="1" smtClean="0">
                <a:solidFill>
                  <a:srgbClr val="D10D0D"/>
                </a:solidFill>
              </a:rPr>
              <a:t>Each dollar of sales is generating 50 cents of Net Income</a:t>
            </a:r>
          </a:p>
        </p:txBody>
      </p:sp>
      <p:graphicFrame>
        <p:nvGraphicFramePr>
          <p:cNvPr id="41986" name="Object 1028"/>
          <p:cNvGraphicFramePr>
            <a:graphicFrameLocks noGrp="1"/>
          </p:cNvGraphicFramePr>
          <p:nvPr>
            <p:ph type="clipArt" sz="half" idx="2"/>
          </p:nvPr>
        </p:nvGraphicFramePr>
        <p:xfrm>
          <a:off x="4876800" y="1984375"/>
          <a:ext cx="3790950" cy="2106613"/>
        </p:xfrm>
        <a:graphic>
          <a:graphicData uri="http://schemas.openxmlformats.org/presentationml/2006/ole">
            <p:oleObj spid="_x0000_s41993" name="Clip" r:id="rId4" imgW="3656271" imgH="2036471" progId="">
              <p:embed/>
            </p:oleObj>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pPr>
              <a:defRPr/>
            </a:pPr>
            <a:r>
              <a:rPr lang="en-US"/>
              <a:t>5- </a:t>
            </a:r>
            <a:fld id="{75443D32-1526-4F9A-BCFC-47FB2312B693}" type="slidenum">
              <a:rPr lang="en-US"/>
              <a:pPr>
                <a:defRPr/>
              </a:pPr>
              <a:t>67</a:t>
            </a:fld>
            <a:endParaRPr lang="en-US" sz="1400" b="0">
              <a:solidFill>
                <a:schemeClr val="tx1"/>
              </a:solidFill>
              <a:latin typeface="Times New Roman" pitchFamily="18" charset="0"/>
            </a:endParaRPr>
          </a:p>
        </p:txBody>
      </p:sp>
      <p:sp>
        <p:nvSpPr>
          <p:cNvPr id="205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2516" name="Rectangle 4"/>
          <p:cNvSpPr>
            <a:spLocks noGrp="1" noChangeArrowheads="1"/>
          </p:cNvSpPr>
          <p:nvPr>
            <p:ph type="title"/>
          </p:nvPr>
        </p:nvSpPr>
        <p:spPr/>
        <p:txBody>
          <a:bodyPr/>
          <a:lstStyle/>
          <a:p>
            <a:pPr>
              <a:defRPr/>
            </a:pPr>
            <a:r>
              <a:rPr lang="en-US" smtClean="0"/>
              <a:t>Income Statement Formats</a:t>
            </a:r>
          </a:p>
        </p:txBody>
      </p:sp>
      <p:sp>
        <p:nvSpPr>
          <p:cNvPr id="2055" name="Rectangle 5"/>
          <p:cNvSpPr>
            <a:spLocks noGrp="1" noChangeArrowheads="1"/>
          </p:cNvSpPr>
          <p:nvPr>
            <p:ph type="body" sz="half" idx="1"/>
          </p:nvPr>
        </p:nvSpPr>
        <p:spPr>
          <a:xfrm>
            <a:off x="457200" y="1752600"/>
            <a:ext cx="4038600" cy="4152900"/>
          </a:xfrm>
          <a:noFill/>
        </p:spPr>
        <p:txBody>
          <a:bodyPr/>
          <a:lstStyle/>
          <a:p>
            <a:pPr>
              <a:buFont typeface="Monotype Sorts" pitchFamily="2" charset="2"/>
              <a:buNone/>
            </a:pPr>
            <a:r>
              <a:rPr lang="en-US" i="1" smtClean="0">
                <a:solidFill>
                  <a:srgbClr val="00279F"/>
                </a:solidFill>
              </a:rPr>
              <a:t>     Single Step - </a:t>
            </a:r>
          </a:p>
          <a:p>
            <a:pPr>
              <a:buFont typeface="Monotype Sorts" pitchFamily="2" charset="2"/>
              <a:buNone/>
            </a:pPr>
            <a:r>
              <a:rPr lang="en-US" i="1" smtClean="0">
                <a:solidFill>
                  <a:srgbClr val="00279F"/>
                </a:solidFill>
              </a:rPr>
              <a:t>        with details</a:t>
            </a:r>
          </a:p>
          <a:p>
            <a:pPr>
              <a:buFont typeface="Monotype Sorts" pitchFamily="2" charset="2"/>
              <a:buNone/>
            </a:pPr>
            <a:endParaRPr lang="en-US" i="1" smtClean="0">
              <a:solidFill>
                <a:srgbClr val="00279F"/>
              </a:solidFill>
            </a:endParaRPr>
          </a:p>
          <a:p>
            <a:pPr>
              <a:buFont typeface="Monotype Sorts" pitchFamily="2" charset="2"/>
              <a:buNone/>
            </a:pPr>
            <a:r>
              <a:rPr lang="en-US" i="1" smtClean="0">
                <a:solidFill>
                  <a:srgbClr val="00279F"/>
                </a:solidFill>
              </a:rPr>
              <a:t>     Single Step -      </a:t>
            </a:r>
          </a:p>
          <a:p>
            <a:pPr>
              <a:buFont typeface="Monotype Sorts" pitchFamily="2" charset="2"/>
              <a:buNone/>
            </a:pPr>
            <a:r>
              <a:rPr lang="en-US" i="1" smtClean="0">
                <a:solidFill>
                  <a:srgbClr val="00279F"/>
                </a:solidFill>
              </a:rPr>
              <a:t>        condensed</a:t>
            </a:r>
            <a:r>
              <a:rPr lang="en-US" smtClean="0"/>
              <a:t>	</a:t>
            </a:r>
          </a:p>
          <a:p>
            <a:pPr>
              <a:buFont typeface="Monotype Sorts" pitchFamily="2" charset="2"/>
              <a:buNone/>
            </a:pPr>
            <a:r>
              <a:rPr lang="en-US" smtClean="0"/>
              <a:t>   </a:t>
            </a:r>
          </a:p>
          <a:p>
            <a:pPr>
              <a:buFont typeface="Monotype Sorts" pitchFamily="2" charset="2"/>
              <a:buNone/>
            </a:pPr>
            <a:endParaRPr lang="en-US" smtClean="0"/>
          </a:p>
          <a:p>
            <a:pPr>
              <a:buFont typeface="Monotype Sorts" pitchFamily="2" charset="2"/>
              <a:buNone/>
            </a:pPr>
            <a:endParaRPr lang="en-US" smtClean="0"/>
          </a:p>
          <a:p>
            <a:pPr>
              <a:buFont typeface="Monotype Sorts" pitchFamily="2" charset="2"/>
              <a:buNone/>
            </a:pPr>
            <a:endParaRPr lang="en-US" smtClean="0"/>
          </a:p>
        </p:txBody>
      </p:sp>
      <p:sp>
        <p:nvSpPr>
          <p:cNvPr id="2056" name="Rectangle 6"/>
          <p:cNvSpPr>
            <a:spLocks noGrp="1" noChangeArrowheads="1"/>
          </p:cNvSpPr>
          <p:nvPr>
            <p:ph type="body" sz="half" idx="2"/>
          </p:nvPr>
        </p:nvSpPr>
        <p:spPr>
          <a:xfrm>
            <a:off x="4876800" y="1790700"/>
            <a:ext cx="3200400" cy="4114800"/>
          </a:xfrm>
          <a:noFill/>
        </p:spPr>
        <p:txBody>
          <a:bodyPr/>
          <a:lstStyle/>
          <a:p>
            <a:pPr>
              <a:buFont typeface="Monotype Sorts" pitchFamily="2" charset="2"/>
              <a:buNone/>
            </a:pPr>
            <a:r>
              <a:rPr lang="en-US" smtClean="0">
                <a:solidFill>
                  <a:srgbClr val="00279F"/>
                </a:solidFill>
              </a:rPr>
              <a:t>Multi-step - </a:t>
            </a:r>
          </a:p>
          <a:p>
            <a:pPr>
              <a:buFont typeface="Monotype Sorts" pitchFamily="2" charset="2"/>
              <a:buNone/>
            </a:pPr>
            <a:r>
              <a:rPr lang="en-US" smtClean="0">
                <a:solidFill>
                  <a:srgbClr val="00279F"/>
                </a:solidFill>
              </a:rPr>
              <a:t>    with details</a:t>
            </a:r>
          </a:p>
          <a:p>
            <a:pPr>
              <a:buFont typeface="Monotype Sorts" pitchFamily="2" charset="2"/>
              <a:buNone/>
            </a:pPr>
            <a:endParaRPr lang="en-US" smtClean="0">
              <a:solidFill>
                <a:srgbClr val="00279F"/>
              </a:solidFill>
            </a:endParaRPr>
          </a:p>
          <a:p>
            <a:pPr>
              <a:buFont typeface="Monotype Sorts" pitchFamily="2" charset="2"/>
              <a:buNone/>
            </a:pPr>
            <a:r>
              <a:rPr lang="en-US" smtClean="0">
                <a:solidFill>
                  <a:srgbClr val="00279F"/>
                </a:solidFill>
              </a:rPr>
              <a:t>Multi-step -</a:t>
            </a:r>
          </a:p>
          <a:p>
            <a:pPr>
              <a:buFont typeface="Monotype Sorts" pitchFamily="2" charset="2"/>
              <a:buNone/>
            </a:pPr>
            <a:r>
              <a:rPr lang="en-US" smtClean="0">
                <a:solidFill>
                  <a:srgbClr val="00279F"/>
                </a:solidFill>
              </a:rPr>
              <a:t>    condensed</a:t>
            </a:r>
            <a:r>
              <a:rPr lang="en-US" smtClean="0"/>
              <a:t>	</a:t>
            </a:r>
          </a:p>
          <a:p>
            <a:pPr>
              <a:buFont typeface="Monotype Sorts" pitchFamily="2" charset="2"/>
              <a:buNone/>
            </a:pPr>
            <a:r>
              <a:rPr lang="en-US" smtClean="0"/>
              <a:t>  </a:t>
            </a:r>
            <a:endParaRPr lang="en-US" smtClean="0">
              <a:solidFill>
                <a:srgbClr val="D10D0D"/>
              </a:solidFill>
            </a:endParaRPr>
          </a:p>
        </p:txBody>
      </p:sp>
      <p:sp>
        <p:nvSpPr>
          <p:cNvPr id="2057" name="Line 9"/>
          <p:cNvSpPr>
            <a:spLocks noChangeShapeType="1"/>
          </p:cNvSpPr>
          <p:nvPr/>
        </p:nvSpPr>
        <p:spPr bwMode="auto">
          <a:xfrm>
            <a:off x="4572000" y="1676400"/>
            <a:ext cx="0" cy="2895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050" name="Object 12"/>
          <p:cNvGraphicFramePr>
            <a:graphicFrameLocks/>
          </p:cNvGraphicFramePr>
          <p:nvPr/>
        </p:nvGraphicFramePr>
        <p:xfrm>
          <a:off x="685800" y="4267200"/>
          <a:ext cx="2438400" cy="2122488"/>
        </p:xfrm>
        <a:graphic>
          <a:graphicData uri="http://schemas.openxmlformats.org/presentationml/2006/ole">
            <p:oleObj spid="_x0000_s159746" name="Clip" r:id="rId4" imgW="3031290" imgH="3107437" progId="">
              <p:embed/>
            </p:oleObj>
          </a:graphicData>
        </a:graphic>
      </p:graphicFrame>
      <p:sp>
        <p:nvSpPr>
          <p:cNvPr id="2058" name="Text Box 13"/>
          <p:cNvSpPr txBox="1">
            <a:spLocks noChangeArrowheads="1"/>
          </p:cNvSpPr>
          <p:nvPr/>
        </p:nvSpPr>
        <p:spPr bwMode="auto">
          <a:xfrm>
            <a:off x="3886200" y="5181600"/>
            <a:ext cx="4495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600" b="1">
                <a:solidFill>
                  <a:srgbClr val="FF0000"/>
                </a:solidFill>
                <a:latin typeface="Brush Script MT" pitchFamily="66" charset="0"/>
              </a:rPr>
              <a:t>Let’s look at examples…..</a:t>
            </a:r>
            <a:endParaRPr lang="en-US" sz="3600">
              <a:latin typeface="Brush Script MT" pitchFamily="66"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4"/>
          <p:cNvSpPr>
            <a:spLocks noGrp="1"/>
          </p:cNvSpPr>
          <p:nvPr>
            <p:ph type="sldNum" sz="quarter" idx="10"/>
          </p:nvPr>
        </p:nvSpPr>
        <p:spPr/>
        <p:txBody>
          <a:bodyPr/>
          <a:lstStyle/>
          <a:p>
            <a:pPr>
              <a:defRPr/>
            </a:pPr>
            <a:r>
              <a:rPr lang="en-US"/>
              <a:t>5- </a:t>
            </a:r>
            <a:fld id="{FCEAF1FE-22AE-46AC-9A5B-000CA6C63B0F}" type="slidenum">
              <a:rPr lang="en-US"/>
              <a:pPr>
                <a:defRPr/>
              </a:pPr>
              <a:t>68</a:t>
            </a:fld>
            <a:endParaRPr lang="en-US" sz="1400" b="0">
              <a:solidFill>
                <a:schemeClr val="tx1"/>
              </a:solidFill>
              <a:latin typeface="Times New Roman" pitchFamily="18" charset="0"/>
            </a:endParaRPr>
          </a:p>
        </p:txBody>
      </p:sp>
      <p:sp>
        <p:nvSpPr>
          <p:cNvPr id="6758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758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4564" name="Rectangle 4"/>
          <p:cNvSpPr>
            <a:spLocks noGrp="1" noChangeArrowheads="1"/>
          </p:cNvSpPr>
          <p:nvPr>
            <p:ph type="title"/>
          </p:nvPr>
        </p:nvSpPr>
        <p:spPr>
          <a:xfrm>
            <a:off x="533400" y="0"/>
            <a:ext cx="7924800" cy="914400"/>
          </a:xfrm>
        </p:spPr>
        <p:txBody>
          <a:bodyPr/>
          <a:lstStyle/>
          <a:p>
            <a:pPr>
              <a:defRPr/>
            </a:pPr>
            <a:r>
              <a:rPr lang="en-US" smtClean="0"/>
              <a:t>Income Statement Formats</a:t>
            </a:r>
          </a:p>
        </p:txBody>
      </p:sp>
      <p:sp>
        <p:nvSpPr>
          <p:cNvPr id="194565" name="Rectangle 5"/>
          <p:cNvSpPr>
            <a:spLocks noGrp="1" noChangeArrowheads="1"/>
          </p:cNvSpPr>
          <p:nvPr>
            <p:ph type="body" sz="half" idx="1"/>
          </p:nvPr>
        </p:nvSpPr>
        <p:spPr>
          <a:xfrm>
            <a:off x="228600" y="1676400"/>
            <a:ext cx="4724400" cy="4953000"/>
          </a:xfrm>
          <a:noFill/>
        </p:spPr>
        <p:txBody>
          <a:bodyPr/>
          <a:lstStyle/>
          <a:p>
            <a:pPr>
              <a:lnSpc>
                <a:spcPct val="80000"/>
              </a:lnSpc>
              <a:spcBef>
                <a:spcPct val="0"/>
              </a:spcBef>
              <a:buFont typeface="Monotype Sorts" pitchFamily="2" charset="2"/>
              <a:buNone/>
            </a:pPr>
            <a:r>
              <a:rPr lang="en-US" sz="2000" smtClean="0">
                <a:solidFill>
                  <a:srgbClr val="FF0000"/>
                </a:solidFill>
              </a:rPr>
              <a:t>Net Sales   	 	  	100</a:t>
            </a:r>
          </a:p>
          <a:p>
            <a:pPr>
              <a:lnSpc>
                <a:spcPct val="80000"/>
              </a:lnSpc>
              <a:spcBef>
                <a:spcPct val="0"/>
              </a:spcBef>
              <a:buFont typeface="Monotype Sorts" pitchFamily="2" charset="2"/>
              <a:buNone/>
            </a:pPr>
            <a:r>
              <a:rPr lang="en-US" sz="2000" smtClean="0">
                <a:solidFill>
                  <a:srgbClr val="FF0000"/>
                </a:solidFill>
              </a:rPr>
              <a:t>Less: Cost of goods sold          </a:t>
            </a:r>
            <a:r>
              <a:rPr lang="en-US" sz="2000" u="sng" smtClean="0">
                <a:solidFill>
                  <a:srgbClr val="FF0000"/>
                </a:solidFill>
              </a:rPr>
              <a:t> 60</a:t>
            </a:r>
            <a:endParaRPr lang="en-US" sz="2000" smtClean="0">
              <a:solidFill>
                <a:srgbClr val="FF0000"/>
              </a:solidFill>
            </a:endParaRPr>
          </a:p>
          <a:p>
            <a:pPr>
              <a:lnSpc>
                <a:spcPct val="80000"/>
              </a:lnSpc>
              <a:spcBef>
                <a:spcPct val="0"/>
              </a:spcBef>
              <a:buFont typeface="Monotype Sorts" pitchFamily="2" charset="2"/>
              <a:buNone/>
            </a:pPr>
            <a:r>
              <a:rPr lang="en-US" sz="2000" smtClean="0">
                <a:solidFill>
                  <a:srgbClr val="FF0000"/>
                </a:solidFill>
              </a:rPr>
              <a:t>Gross Profit Margin	    	  40</a:t>
            </a:r>
          </a:p>
          <a:p>
            <a:pPr>
              <a:lnSpc>
                <a:spcPct val="80000"/>
              </a:lnSpc>
              <a:spcBef>
                <a:spcPct val="0"/>
              </a:spcBef>
              <a:buFont typeface="Monotype Sorts" pitchFamily="2" charset="2"/>
              <a:buNone/>
            </a:pPr>
            <a:r>
              <a:rPr lang="en-US" sz="2000" smtClean="0">
                <a:solidFill>
                  <a:srgbClr val="00279F"/>
                </a:solidFill>
              </a:rPr>
              <a:t>Operating Expenses:</a:t>
            </a:r>
          </a:p>
          <a:p>
            <a:pPr>
              <a:lnSpc>
                <a:spcPct val="80000"/>
              </a:lnSpc>
              <a:spcBef>
                <a:spcPct val="0"/>
              </a:spcBef>
              <a:buFont typeface="Monotype Sorts" pitchFamily="2" charset="2"/>
              <a:buNone/>
            </a:pPr>
            <a:r>
              <a:rPr lang="en-US" sz="2000" smtClean="0">
                <a:solidFill>
                  <a:srgbClr val="00279F"/>
                </a:solidFill>
              </a:rPr>
              <a:t>   Selling:</a:t>
            </a:r>
          </a:p>
          <a:p>
            <a:pPr>
              <a:lnSpc>
                <a:spcPct val="80000"/>
              </a:lnSpc>
              <a:spcBef>
                <a:spcPct val="0"/>
              </a:spcBef>
              <a:buFont typeface="Monotype Sorts" pitchFamily="2" charset="2"/>
              <a:buNone/>
            </a:pPr>
            <a:r>
              <a:rPr lang="en-US" sz="2000" smtClean="0">
                <a:solidFill>
                  <a:srgbClr val="00279F"/>
                </a:solidFill>
              </a:rPr>
              <a:t>	 Sales Salaries 	       8 	      </a:t>
            </a:r>
          </a:p>
          <a:p>
            <a:pPr>
              <a:lnSpc>
                <a:spcPct val="80000"/>
              </a:lnSpc>
              <a:spcBef>
                <a:spcPct val="0"/>
              </a:spcBef>
              <a:buFont typeface="Monotype Sorts" pitchFamily="2" charset="2"/>
              <a:buNone/>
            </a:pPr>
            <a:r>
              <a:rPr lang="en-US" sz="2000" smtClean="0">
                <a:solidFill>
                  <a:srgbClr val="00279F"/>
                </a:solidFill>
              </a:rPr>
              <a:t>      Advertising 	     </a:t>
            </a:r>
            <a:r>
              <a:rPr lang="en-US" sz="2000" u="sng" smtClean="0">
                <a:solidFill>
                  <a:srgbClr val="00279F"/>
                </a:solidFill>
              </a:rPr>
              <a:t>  2</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	    </a:t>
            </a:r>
            <a:r>
              <a:rPr lang="en-US" sz="2000" smtClean="0">
                <a:solidFill>
                  <a:srgbClr val="FF0000"/>
                </a:solidFill>
              </a:rPr>
              <a:t>Total Selling 	     </a:t>
            </a:r>
            <a:r>
              <a:rPr lang="en-US" sz="2000" u="sng" smtClean="0">
                <a:solidFill>
                  <a:srgbClr val="FF0000"/>
                </a:solidFill>
              </a:rPr>
              <a:t>10</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   Administrative:</a:t>
            </a:r>
          </a:p>
          <a:p>
            <a:pPr>
              <a:lnSpc>
                <a:spcPct val="80000"/>
              </a:lnSpc>
              <a:spcBef>
                <a:spcPct val="0"/>
              </a:spcBef>
              <a:buFont typeface="Monotype Sorts" pitchFamily="2" charset="2"/>
              <a:buNone/>
            </a:pPr>
            <a:r>
              <a:rPr lang="en-US" sz="2000" smtClean="0">
                <a:solidFill>
                  <a:srgbClr val="00279F"/>
                </a:solidFill>
              </a:rPr>
              <a:t>	 Admin. Salaries   	       3</a:t>
            </a:r>
          </a:p>
          <a:p>
            <a:pPr>
              <a:lnSpc>
                <a:spcPct val="80000"/>
              </a:lnSpc>
              <a:spcBef>
                <a:spcPct val="0"/>
              </a:spcBef>
              <a:buFont typeface="Monotype Sorts" pitchFamily="2" charset="2"/>
              <a:buNone/>
            </a:pPr>
            <a:r>
              <a:rPr lang="en-US" sz="2000" smtClean="0">
                <a:solidFill>
                  <a:srgbClr val="00279F"/>
                </a:solidFill>
              </a:rPr>
              <a:t>	 Building Rent        	    </a:t>
            </a:r>
            <a:r>
              <a:rPr lang="en-US" sz="2000" u="sng" smtClean="0">
                <a:solidFill>
                  <a:srgbClr val="00279F"/>
                </a:solidFill>
              </a:rPr>
              <a:t>   8</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 	    </a:t>
            </a:r>
            <a:r>
              <a:rPr lang="en-US" sz="2000" smtClean="0">
                <a:solidFill>
                  <a:srgbClr val="00AE00"/>
                </a:solidFill>
              </a:rPr>
              <a:t>Total Adm. Exp.	    </a:t>
            </a:r>
            <a:r>
              <a:rPr lang="en-US" sz="2000" u="sng" smtClean="0">
                <a:solidFill>
                  <a:srgbClr val="00AE00"/>
                </a:solidFill>
              </a:rPr>
              <a:t> 11</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Total Operating Exp.	     	</a:t>
            </a:r>
            <a:r>
              <a:rPr lang="en-US" sz="2000" u="sng" smtClean="0">
                <a:solidFill>
                  <a:srgbClr val="00279F"/>
                </a:solidFill>
              </a:rPr>
              <a:t>  21</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Operating Income		  19</a:t>
            </a:r>
          </a:p>
          <a:p>
            <a:pPr>
              <a:lnSpc>
                <a:spcPct val="80000"/>
              </a:lnSpc>
              <a:spcBef>
                <a:spcPct val="0"/>
              </a:spcBef>
              <a:buFont typeface="Monotype Sorts" pitchFamily="2" charset="2"/>
              <a:buNone/>
            </a:pPr>
            <a:r>
              <a:rPr lang="en-US" sz="2000" smtClean="0">
                <a:solidFill>
                  <a:srgbClr val="00279F"/>
                </a:solidFill>
              </a:rPr>
              <a:t>Non-Operating Rev. (Exp.)</a:t>
            </a:r>
          </a:p>
          <a:p>
            <a:pPr>
              <a:lnSpc>
                <a:spcPct val="80000"/>
              </a:lnSpc>
              <a:spcBef>
                <a:spcPct val="0"/>
              </a:spcBef>
              <a:buFont typeface="Monotype Sorts" pitchFamily="2" charset="2"/>
              <a:buNone/>
            </a:pPr>
            <a:r>
              <a:rPr lang="en-US" sz="2000" smtClean="0">
                <a:solidFill>
                  <a:srgbClr val="00279F"/>
                </a:solidFill>
              </a:rPr>
              <a:t>	Interest Expense		</a:t>
            </a:r>
            <a:r>
              <a:rPr lang="en-US" sz="2000" u="sng" smtClean="0">
                <a:solidFill>
                  <a:srgbClr val="00279F"/>
                </a:solidFill>
              </a:rPr>
              <a:t>   (1)</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Income before tax		  18 </a:t>
            </a:r>
          </a:p>
          <a:p>
            <a:pPr>
              <a:lnSpc>
                <a:spcPct val="80000"/>
              </a:lnSpc>
              <a:spcBef>
                <a:spcPct val="0"/>
              </a:spcBef>
              <a:buFont typeface="Monotype Sorts" pitchFamily="2" charset="2"/>
              <a:buNone/>
            </a:pPr>
            <a:r>
              <a:rPr lang="en-US" sz="2000" smtClean="0">
                <a:solidFill>
                  <a:srgbClr val="00279F"/>
                </a:solidFill>
              </a:rPr>
              <a:t>	Income Tax expense	  </a:t>
            </a:r>
            <a:r>
              <a:rPr lang="en-US" sz="2000" u="sng" smtClean="0">
                <a:solidFill>
                  <a:srgbClr val="00279F"/>
                </a:solidFill>
              </a:rPr>
              <a:t>  3</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Net Income			  </a:t>
            </a:r>
            <a:r>
              <a:rPr lang="en-US" sz="2000" u="sng" smtClean="0">
                <a:solidFill>
                  <a:srgbClr val="00279F"/>
                </a:solidFill>
              </a:rPr>
              <a:t>15</a:t>
            </a:r>
            <a:endParaRPr lang="en-US" sz="2000" smtClean="0"/>
          </a:p>
        </p:txBody>
      </p:sp>
      <p:sp>
        <p:nvSpPr>
          <p:cNvPr id="67591" name="Rectangle 6"/>
          <p:cNvSpPr>
            <a:spLocks noGrp="1" noChangeArrowheads="1"/>
          </p:cNvSpPr>
          <p:nvPr>
            <p:ph type="body" sz="half" idx="2"/>
          </p:nvPr>
        </p:nvSpPr>
        <p:spPr>
          <a:xfrm>
            <a:off x="4876800" y="1790700"/>
            <a:ext cx="3200400" cy="4114800"/>
          </a:xfrm>
          <a:noFill/>
        </p:spPr>
        <p:txBody>
          <a:bodyPr/>
          <a:lstStyle/>
          <a:p>
            <a:pPr>
              <a:buFont typeface="Monotype Sorts" pitchFamily="2" charset="2"/>
              <a:buNone/>
            </a:pPr>
            <a:r>
              <a:rPr lang="en-US" smtClean="0"/>
              <a:t> </a:t>
            </a:r>
            <a:endParaRPr lang="en-US" smtClean="0">
              <a:solidFill>
                <a:srgbClr val="D10D0D"/>
              </a:solidFill>
            </a:endParaRPr>
          </a:p>
        </p:txBody>
      </p:sp>
      <p:sp>
        <p:nvSpPr>
          <p:cNvPr id="67592" name="Text Box 11"/>
          <p:cNvSpPr txBox="1">
            <a:spLocks noChangeArrowheads="1"/>
          </p:cNvSpPr>
          <p:nvPr/>
        </p:nvSpPr>
        <p:spPr bwMode="auto">
          <a:xfrm>
            <a:off x="381000" y="914400"/>
            <a:ext cx="434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Multi-step </a:t>
            </a:r>
            <a:r>
              <a:rPr lang="en-US" b="1">
                <a:solidFill>
                  <a:srgbClr val="FF0000"/>
                </a:solidFill>
                <a:latin typeface="Arial" charset="0"/>
              </a:rPr>
              <a:t>with details</a:t>
            </a:r>
            <a:endParaRPr lang="en-US"/>
          </a:p>
        </p:txBody>
      </p:sp>
      <p:sp>
        <p:nvSpPr>
          <p:cNvPr id="67593" name="Line 12"/>
          <p:cNvSpPr>
            <a:spLocks noChangeShapeType="1"/>
          </p:cNvSpPr>
          <p:nvPr/>
        </p:nvSpPr>
        <p:spPr bwMode="auto">
          <a:xfrm>
            <a:off x="4648200" y="990600"/>
            <a:ext cx="0" cy="5867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4" name="Line 13"/>
          <p:cNvSpPr>
            <a:spLocks noChangeShapeType="1"/>
          </p:cNvSpPr>
          <p:nvPr/>
        </p:nvSpPr>
        <p:spPr bwMode="auto">
          <a:xfrm>
            <a:off x="4114800" y="6400800"/>
            <a:ext cx="304800" cy="0"/>
          </a:xfrm>
          <a:prstGeom prst="line">
            <a:avLst/>
          </a:prstGeom>
          <a:noFill/>
          <a:ln w="12700">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5" name="Text Box 14"/>
          <p:cNvSpPr txBox="1">
            <a:spLocks noChangeArrowheads="1"/>
          </p:cNvSpPr>
          <p:nvPr/>
        </p:nvSpPr>
        <p:spPr bwMode="auto">
          <a:xfrm>
            <a:off x="5029200" y="9144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Multi-step: </a:t>
            </a:r>
            <a:r>
              <a:rPr lang="en-US" b="1">
                <a:solidFill>
                  <a:srgbClr val="FF0000"/>
                </a:solidFill>
                <a:latin typeface="Arial" charset="0"/>
              </a:rPr>
              <a:t>condensed</a:t>
            </a:r>
            <a:endParaRPr lang="en-US" b="1">
              <a:latin typeface="Arial" charset="0"/>
            </a:endParaRPr>
          </a:p>
        </p:txBody>
      </p:sp>
      <p:sp>
        <p:nvSpPr>
          <p:cNvPr id="194575" name="Text Box 15"/>
          <p:cNvSpPr txBox="1">
            <a:spLocks noChangeArrowheads="1"/>
          </p:cNvSpPr>
          <p:nvPr/>
        </p:nvSpPr>
        <p:spPr bwMode="auto">
          <a:xfrm>
            <a:off x="4648200" y="1676400"/>
            <a:ext cx="4495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rgbClr val="FF0000"/>
                </a:solidFill>
                <a:latin typeface="Arial" charset="0"/>
              </a:rPr>
              <a:t>Net Sales      	                          100</a:t>
            </a:r>
          </a:p>
          <a:p>
            <a:r>
              <a:rPr lang="en-US" sz="2000" b="1">
                <a:solidFill>
                  <a:srgbClr val="FF0000"/>
                </a:solidFill>
                <a:latin typeface="Arial" charset="0"/>
              </a:rPr>
              <a:t>Less: Cost of goods Sold   	</a:t>
            </a:r>
            <a:r>
              <a:rPr lang="en-US" sz="2000" b="1" u="sng">
                <a:solidFill>
                  <a:srgbClr val="FF0000"/>
                </a:solidFill>
                <a:latin typeface="Arial" charset="0"/>
              </a:rPr>
              <a:t>  60</a:t>
            </a:r>
            <a:endParaRPr lang="en-US" sz="2000" b="1">
              <a:solidFill>
                <a:srgbClr val="FF0000"/>
              </a:solidFill>
              <a:latin typeface="Arial" charset="0"/>
            </a:endParaRPr>
          </a:p>
          <a:p>
            <a:r>
              <a:rPr lang="en-US" sz="2000" b="1">
                <a:solidFill>
                  <a:srgbClr val="FF0000"/>
                </a:solidFill>
                <a:latin typeface="Arial" charset="0"/>
              </a:rPr>
              <a:t>Gross Profit Margin         	  40</a:t>
            </a:r>
          </a:p>
          <a:p>
            <a:r>
              <a:rPr lang="en-US" sz="2000" b="1">
                <a:solidFill>
                  <a:srgbClr val="00279F"/>
                </a:solidFill>
                <a:latin typeface="Arial" charset="0"/>
              </a:rPr>
              <a:t>Operating Expenses:</a:t>
            </a:r>
          </a:p>
          <a:p>
            <a:r>
              <a:rPr lang="en-US" sz="2000" b="1">
                <a:solidFill>
                  <a:srgbClr val="00279F"/>
                </a:solidFill>
                <a:latin typeface="Arial" charset="0"/>
              </a:rPr>
              <a:t>   </a:t>
            </a:r>
            <a:r>
              <a:rPr lang="en-US" sz="2000" b="1">
                <a:solidFill>
                  <a:srgbClr val="FF0000"/>
                </a:solidFill>
                <a:latin typeface="Arial" charset="0"/>
              </a:rPr>
              <a:t>Selling Expenses    	        10</a:t>
            </a:r>
            <a:endParaRPr lang="en-US" sz="2000" b="1">
              <a:solidFill>
                <a:srgbClr val="00279F"/>
              </a:solidFill>
              <a:latin typeface="Arial" charset="0"/>
            </a:endParaRPr>
          </a:p>
          <a:p>
            <a:r>
              <a:rPr lang="en-US" sz="2000" b="1">
                <a:solidFill>
                  <a:srgbClr val="00279F"/>
                </a:solidFill>
                <a:latin typeface="Arial" charset="0"/>
              </a:rPr>
              <a:t>   </a:t>
            </a:r>
            <a:r>
              <a:rPr lang="en-US" sz="2000" b="1">
                <a:solidFill>
                  <a:srgbClr val="00AE00"/>
                </a:solidFill>
                <a:latin typeface="Arial" charset="0"/>
              </a:rPr>
              <a:t>Administrative Exp.	        </a:t>
            </a:r>
            <a:r>
              <a:rPr lang="en-US" sz="2000" b="1" u="sng">
                <a:solidFill>
                  <a:srgbClr val="00AE00"/>
                </a:solidFill>
                <a:latin typeface="Arial" charset="0"/>
              </a:rPr>
              <a:t>11</a:t>
            </a:r>
            <a:r>
              <a:rPr lang="en-US" sz="2000" b="1">
                <a:solidFill>
                  <a:srgbClr val="00279F"/>
                </a:solidFill>
                <a:latin typeface="Arial" charset="0"/>
              </a:rPr>
              <a:t> </a:t>
            </a:r>
          </a:p>
          <a:p>
            <a:r>
              <a:rPr lang="en-US" sz="2000" b="1">
                <a:solidFill>
                  <a:srgbClr val="00279F"/>
                </a:solidFill>
                <a:latin typeface="Arial" charset="0"/>
              </a:rPr>
              <a:t>     Total Operating Exp.          	  </a:t>
            </a:r>
            <a:r>
              <a:rPr lang="en-US" sz="2000" b="1" u="sng">
                <a:solidFill>
                  <a:srgbClr val="00279F"/>
                </a:solidFill>
                <a:latin typeface="Arial" charset="0"/>
              </a:rPr>
              <a:t>21</a:t>
            </a:r>
            <a:r>
              <a:rPr lang="en-US" sz="2000" b="1">
                <a:solidFill>
                  <a:srgbClr val="00279F"/>
                </a:solidFill>
                <a:latin typeface="Arial" charset="0"/>
              </a:rPr>
              <a:t>  </a:t>
            </a:r>
            <a:r>
              <a:rPr lang="en-US" sz="2000" b="1" u="sng">
                <a:solidFill>
                  <a:srgbClr val="00279F"/>
                </a:solidFill>
                <a:latin typeface="Arial" charset="0"/>
              </a:rPr>
              <a:t> </a:t>
            </a:r>
            <a:r>
              <a:rPr lang="en-US" sz="2000" b="1">
                <a:solidFill>
                  <a:srgbClr val="00279F"/>
                </a:solidFill>
                <a:latin typeface="Arial" charset="0"/>
              </a:rPr>
              <a:t>Operating Income                 	  19</a:t>
            </a:r>
          </a:p>
          <a:p>
            <a:r>
              <a:rPr lang="en-US" sz="2000" b="1">
                <a:solidFill>
                  <a:srgbClr val="00279F"/>
                </a:solidFill>
                <a:latin typeface="Arial" charset="0"/>
              </a:rPr>
              <a:t>Non-Operating Rev. (Exp.)</a:t>
            </a:r>
          </a:p>
          <a:p>
            <a:r>
              <a:rPr lang="en-US" sz="2000" b="1">
                <a:solidFill>
                  <a:srgbClr val="00279F"/>
                </a:solidFill>
                <a:latin typeface="Arial" charset="0"/>
              </a:rPr>
              <a:t>  Interest Expense		   </a:t>
            </a:r>
            <a:r>
              <a:rPr lang="en-US" sz="2000" b="1" u="sng">
                <a:solidFill>
                  <a:srgbClr val="00279F"/>
                </a:solidFill>
                <a:latin typeface="Arial" charset="0"/>
              </a:rPr>
              <a:t>(1)</a:t>
            </a:r>
            <a:endParaRPr lang="en-US" sz="2000" b="1">
              <a:solidFill>
                <a:srgbClr val="00279F"/>
              </a:solidFill>
              <a:latin typeface="Arial" charset="0"/>
            </a:endParaRPr>
          </a:p>
          <a:p>
            <a:r>
              <a:rPr lang="en-US" sz="2000" b="1">
                <a:solidFill>
                  <a:srgbClr val="00279F"/>
                </a:solidFill>
                <a:latin typeface="Arial" charset="0"/>
              </a:rPr>
              <a:t>Income before tax		  18</a:t>
            </a:r>
          </a:p>
          <a:p>
            <a:r>
              <a:rPr lang="en-US" sz="2000" b="1">
                <a:solidFill>
                  <a:srgbClr val="00279F"/>
                </a:solidFill>
                <a:latin typeface="Arial" charset="0"/>
              </a:rPr>
              <a:t>   Income Tax expense   </a:t>
            </a:r>
            <a:r>
              <a:rPr lang="en-US" sz="2000" b="1">
                <a:solidFill>
                  <a:srgbClr val="00279F"/>
                </a:solidFill>
              </a:rPr>
              <a:t>   </a:t>
            </a:r>
            <a:r>
              <a:rPr lang="en-US" sz="2000" b="1">
                <a:solidFill>
                  <a:srgbClr val="00279F"/>
                </a:solidFill>
                <a:latin typeface="Arial" charset="0"/>
              </a:rPr>
              <a:t>   	  </a:t>
            </a:r>
            <a:r>
              <a:rPr lang="en-US" sz="2000" b="1" u="sng">
                <a:solidFill>
                  <a:srgbClr val="00279F"/>
                </a:solidFill>
                <a:latin typeface="Arial" charset="0"/>
              </a:rPr>
              <a:t>  3</a:t>
            </a:r>
            <a:endParaRPr lang="en-US" sz="2000" b="1">
              <a:solidFill>
                <a:srgbClr val="00279F"/>
              </a:solidFill>
              <a:latin typeface="Arial" charset="0"/>
            </a:endParaRPr>
          </a:p>
          <a:p>
            <a:r>
              <a:rPr lang="en-US" sz="2000" b="1">
                <a:solidFill>
                  <a:srgbClr val="00279F"/>
                </a:solidFill>
                <a:latin typeface="Arial" charset="0"/>
              </a:rPr>
              <a:t>Net Income			  </a:t>
            </a:r>
            <a:r>
              <a:rPr lang="en-US" sz="2000" b="1" u="sng">
                <a:solidFill>
                  <a:srgbClr val="00279F"/>
                </a:solidFill>
                <a:latin typeface="Arial" charset="0"/>
              </a:rPr>
              <a:t>15</a:t>
            </a:r>
            <a:endParaRPr lang="en-US" sz="2000" b="1">
              <a:latin typeface="Arial" charset="0"/>
            </a:endParaRPr>
          </a:p>
          <a:p>
            <a:pPr>
              <a:spcBef>
                <a:spcPct val="50000"/>
              </a:spcBef>
            </a:pPr>
            <a:endParaRPr lang="en-US"/>
          </a:p>
        </p:txBody>
      </p:sp>
      <p:sp>
        <p:nvSpPr>
          <p:cNvPr id="67597" name="Line 16"/>
          <p:cNvSpPr>
            <a:spLocks noChangeShapeType="1"/>
          </p:cNvSpPr>
          <p:nvPr/>
        </p:nvSpPr>
        <p:spPr bwMode="auto">
          <a:xfrm>
            <a:off x="8610600" y="4724400"/>
            <a:ext cx="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8" name="Line 22"/>
          <p:cNvSpPr>
            <a:spLocks noChangeShapeType="1"/>
          </p:cNvSpPr>
          <p:nvPr/>
        </p:nvSpPr>
        <p:spPr bwMode="auto">
          <a:xfrm>
            <a:off x="8534400" y="5715000"/>
            <a:ext cx="3048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583" name="Line 23"/>
          <p:cNvSpPr>
            <a:spLocks noChangeShapeType="1"/>
          </p:cNvSpPr>
          <p:nvPr/>
        </p:nvSpPr>
        <p:spPr bwMode="auto">
          <a:xfrm flipV="1">
            <a:off x="3733800" y="3124200"/>
            <a:ext cx="11430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94584" name="Line 24"/>
          <p:cNvSpPr>
            <a:spLocks noChangeShapeType="1"/>
          </p:cNvSpPr>
          <p:nvPr/>
        </p:nvSpPr>
        <p:spPr bwMode="auto">
          <a:xfrm flipV="1">
            <a:off x="3733800" y="3581400"/>
            <a:ext cx="1219200" cy="838200"/>
          </a:xfrm>
          <a:prstGeom prst="line">
            <a:avLst/>
          </a:prstGeom>
          <a:noFill/>
          <a:ln w="28575">
            <a:solidFill>
              <a:srgbClr val="00AE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194565"/>
                                        </p:tgtEl>
                                        <p:attrNameLst>
                                          <p:attrName>style.visibility</p:attrName>
                                        </p:attrNameLst>
                                      </p:cBhvr>
                                      <p:to>
                                        <p:strVal val="visible"/>
                                      </p:to>
                                    </p:set>
                                    <p:anim calcmode="lin" valueType="num">
                                      <p:cBhvr additive="base">
                                        <p:cTn id="7" dur="500" fill="hold"/>
                                        <p:tgtEl>
                                          <p:spTgt spid="194565"/>
                                        </p:tgtEl>
                                        <p:attrNameLst>
                                          <p:attrName>ppt_x</p:attrName>
                                        </p:attrNameLst>
                                      </p:cBhvr>
                                      <p:tavLst>
                                        <p:tav tm="0">
                                          <p:val>
                                            <p:strVal val="1+#ppt_w/2"/>
                                          </p:val>
                                        </p:tav>
                                        <p:tav tm="100000">
                                          <p:val>
                                            <p:strVal val="#ppt_x"/>
                                          </p:val>
                                        </p:tav>
                                      </p:tavLst>
                                    </p:anim>
                                    <p:anim calcmode="lin" valueType="num">
                                      <p:cBhvr additive="base">
                                        <p:cTn id="8" dur="500" fill="hold"/>
                                        <p:tgtEl>
                                          <p:spTgt spid="1945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94575"/>
                                        </p:tgtEl>
                                        <p:attrNameLst>
                                          <p:attrName>style.visibility</p:attrName>
                                        </p:attrNameLst>
                                      </p:cBhvr>
                                      <p:to>
                                        <p:strVal val="visible"/>
                                      </p:to>
                                    </p:set>
                                    <p:anim calcmode="lin" valueType="num">
                                      <p:cBhvr additive="base">
                                        <p:cTn id="13" dur="500" fill="hold"/>
                                        <p:tgtEl>
                                          <p:spTgt spid="194575"/>
                                        </p:tgtEl>
                                        <p:attrNameLst>
                                          <p:attrName>ppt_x</p:attrName>
                                        </p:attrNameLst>
                                      </p:cBhvr>
                                      <p:tavLst>
                                        <p:tav tm="0">
                                          <p:val>
                                            <p:strVal val="0-#ppt_w/2"/>
                                          </p:val>
                                        </p:tav>
                                        <p:tav tm="100000">
                                          <p:val>
                                            <p:strVal val="#ppt_x"/>
                                          </p:val>
                                        </p:tav>
                                      </p:tavLst>
                                    </p:anim>
                                    <p:anim calcmode="lin" valueType="num">
                                      <p:cBhvr additive="base">
                                        <p:cTn id="14" dur="500" fill="hold"/>
                                        <p:tgtEl>
                                          <p:spTgt spid="19457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17" presetClass="entr" presetSubtype="8" fill="hold" grpId="0" nodeType="afterEffect">
                                  <p:stCondLst>
                                    <p:cond delay="0"/>
                                  </p:stCondLst>
                                  <p:childTnLst>
                                    <p:set>
                                      <p:cBhvr>
                                        <p:cTn id="17" dur="1" fill="hold">
                                          <p:stCondLst>
                                            <p:cond delay="0"/>
                                          </p:stCondLst>
                                        </p:cTn>
                                        <p:tgtEl>
                                          <p:spTgt spid="194583"/>
                                        </p:tgtEl>
                                        <p:attrNameLst>
                                          <p:attrName>style.visibility</p:attrName>
                                        </p:attrNameLst>
                                      </p:cBhvr>
                                      <p:to>
                                        <p:strVal val="visible"/>
                                      </p:to>
                                    </p:set>
                                    <p:anim calcmode="lin" valueType="num">
                                      <p:cBhvr>
                                        <p:cTn id="18" dur="500" fill="hold"/>
                                        <p:tgtEl>
                                          <p:spTgt spid="194583"/>
                                        </p:tgtEl>
                                        <p:attrNameLst>
                                          <p:attrName>ppt_x</p:attrName>
                                        </p:attrNameLst>
                                      </p:cBhvr>
                                      <p:tavLst>
                                        <p:tav tm="0">
                                          <p:val>
                                            <p:strVal val="#ppt_x-#ppt_w/2"/>
                                          </p:val>
                                        </p:tav>
                                        <p:tav tm="100000">
                                          <p:val>
                                            <p:strVal val="#ppt_x"/>
                                          </p:val>
                                        </p:tav>
                                      </p:tavLst>
                                    </p:anim>
                                    <p:anim calcmode="lin" valueType="num">
                                      <p:cBhvr>
                                        <p:cTn id="19" dur="500" fill="hold"/>
                                        <p:tgtEl>
                                          <p:spTgt spid="194583"/>
                                        </p:tgtEl>
                                        <p:attrNameLst>
                                          <p:attrName>ppt_y</p:attrName>
                                        </p:attrNameLst>
                                      </p:cBhvr>
                                      <p:tavLst>
                                        <p:tav tm="0">
                                          <p:val>
                                            <p:strVal val="#ppt_y"/>
                                          </p:val>
                                        </p:tav>
                                        <p:tav tm="100000">
                                          <p:val>
                                            <p:strVal val="#ppt_y"/>
                                          </p:val>
                                        </p:tav>
                                      </p:tavLst>
                                    </p:anim>
                                    <p:anim calcmode="lin" valueType="num">
                                      <p:cBhvr>
                                        <p:cTn id="20" dur="500" fill="hold"/>
                                        <p:tgtEl>
                                          <p:spTgt spid="194583"/>
                                        </p:tgtEl>
                                        <p:attrNameLst>
                                          <p:attrName>ppt_w</p:attrName>
                                        </p:attrNameLst>
                                      </p:cBhvr>
                                      <p:tavLst>
                                        <p:tav tm="0">
                                          <p:val>
                                            <p:fltVal val="0"/>
                                          </p:val>
                                        </p:tav>
                                        <p:tav tm="100000">
                                          <p:val>
                                            <p:strVal val="#ppt_w"/>
                                          </p:val>
                                        </p:tav>
                                      </p:tavLst>
                                    </p:anim>
                                    <p:anim calcmode="lin" valueType="num">
                                      <p:cBhvr>
                                        <p:cTn id="21" dur="500" fill="hold"/>
                                        <p:tgtEl>
                                          <p:spTgt spid="194583"/>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00"/>
                            </p:stCondLst>
                            <p:childTnLst>
                              <p:par>
                                <p:cTn id="23" presetID="17" presetClass="entr" presetSubtype="8" fill="hold" grpId="0" nodeType="afterEffect">
                                  <p:stCondLst>
                                    <p:cond delay="0"/>
                                  </p:stCondLst>
                                  <p:childTnLst>
                                    <p:set>
                                      <p:cBhvr>
                                        <p:cTn id="24" dur="1" fill="hold">
                                          <p:stCondLst>
                                            <p:cond delay="0"/>
                                          </p:stCondLst>
                                        </p:cTn>
                                        <p:tgtEl>
                                          <p:spTgt spid="194584"/>
                                        </p:tgtEl>
                                        <p:attrNameLst>
                                          <p:attrName>style.visibility</p:attrName>
                                        </p:attrNameLst>
                                      </p:cBhvr>
                                      <p:to>
                                        <p:strVal val="visible"/>
                                      </p:to>
                                    </p:set>
                                    <p:anim calcmode="lin" valueType="num">
                                      <p:cBhvr>
                                        <p:cTn id="25" dur="500" fill="hold"/>
                                        <p:tgtEl>
                                          <p:spTgt spid="194584"/>
                                        </p:tgtEl>
                                        <p:attrNameLst>
                                          <p:attrName>ppt_x</p:attrName>
                                        </p:attrNameLst>
                                      </p:cBhvr>
                                      <p:tavLst>
                                        <p:tav tm="0">
                                          <p:val>
                                            <p:strVal val="#ppt_x-#ppt_w/2"/>
                                          </p:val>
                                        </p:tav>
                                        <p:tav tm="100000">
                                          <p:val>
                                            <p:strVal val="#ppt_x"/>
                                          </p:val>
                                        </p:tav>
                                      </p:tavLst>
                                    </p:anim>
                                    <p:anim calcmode="lin" valueType="num">
                                      <p:cBhvr>
                                        <p:cTn id="26" dur="500" fill="hold"/>
                                        <p:tgtEl>
                                          <p:spTgt spid="194584"/>
                                        </p:tgtEl>
                                        <p:attrNameLst>
                                          <p:attrName>ppt_y</p:attrName>
                                        </p:attrNameLst>
                                      </p:cBhvr>
                                      <p:tavLst>
                                        <p:tav tm="0">
                                          <p:val>
                                            <p:strVal val="#ppt_y"/>
                                          </p:val>
                                        </p:tav>
                                        <p:tav tm="100000">
                                          <p:val>
                                            <p:strVal val="#ppt_y"/>
                                          </p:val>
                                        </p:tav>
                                      </p:tavLst>
                                    </p:anim>
                                    <p:anim calcmode="lin" valueType="num">
                                      <p:cBhvr>
                                        <p:cTn id="27" dur="500" fill="hold"/>
                                        <p:tgtEl>
                                          <p:spTgt spid="194584"/>
                                        </p:tgtEl>
                                        <p:attrNameLst>
                                          <p:attrName>ppt_w</p:attrName>
                                        </p:attrNameLst>
                                      </p:cBhvr>
                                      <p:tavLst>
                                        <p:tav tm="0">
                                          <p:val>
                                            <p:fltVal val="0"/>
                                          </p:val>
                                        </p:tav>
                                        <p:tav tm="100000">
                                          <p:val>
                                            <p:strVal val="#ppt_w"/>
                                          </p:val>
                                        </p:tav>
                                      </p:tavLst>
                                    </p:anim>
                                    <p:anim calcmode="lin" valueType="num">
                                      <p:cBhvr>
                                        <p:cTn id="28" dur="500" fill="hold"/>
                                        <p:tgtEl>
                                          <p:spTgt spid="1945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utoUpdateAnimBg="0"/>
      <p:bldP spid="194575" grpId="0" autoUpdateAnimBg="0"/>
      <p:bldP spid="194583" grpId="0" animBg="1"/>
      <p:bldP spid="194584"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4"/>
          <p:cNvSpPr>
            <a:spLocks noGrp="1"/>
          </p:cNvSpPr>
          <p:nvPr>
            <p:ph type="sldNum" sz="quarter" idx="10"/>
          </p:nvPr>
        </p:nvSpPr>
        <p:spPr/>
        <p:txBody>
          <a:bodyPr/>
          <a:lstStyle/>
          <a:p>
            <a:pPr>
              <a:defRPr/>
            </a:pPr>
            <a:r>
              <a:rPr lang="en-US"/>
              <a:t>5- </a:t>
            </a:r>
            <a:fld id="{3ED1DC46-4D7B-471E-BCF6-01BF9541CAE5}" type="slidenum">
              <a:rPr lang="en-US"/>
              <a:pPr>
                <a:defRPr/>
              </a:pPr>
              <a:t>69</a:t>
            </a:fld>
            <a:endParaRPr lang="en-US" sz="1400" b="0">
              <a:solidFill>
                <a:schemeClr val="tx1"/>
              </a:solidFill>
              <a:latin typeface="Times New Roman" pitchFamily="18" charset="0"/>
            </a:endParaRPr>
          </a:p>
        </p:txBody>
      </p:sp>
      <p:sp>
        <p:nvSpPr>
          <p:cNvPr id="686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861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58404" name="Rectangle 4"/>
          <p:cNvSpPr>
            <a:spLocks noGrp="1" noChangeArrowheads="1"/>
          </p:cNvSpPr>
          <p:nvPr>
            <p:ph type="title"/>
          </p:nvPr>
        </p:nvSpPr>
        <p:spPr>
          <a:xfrm>
            <a:off x="533400" y="0"/>
            <a:ext cx="7924800" cy="914400"/>
          </a:xfrm>
        </p:spPr>
        <p:txBody>
          <a:bodyPr/>
          <a:lstStyle/>
          <a:p>
            <a:pPr>
              <a:defRPr/>
            </a:pPr>
            <a:r>
              <a:rPr lang="en-US" smtClean="0"/>
              <a:t>Income Statement Formats</a:t>
            </a:r>
          </a:p>
        </p:txBody>
      </p:sp>
      <p:sp>
        <p:nvSpPr>
          <p:cNvPr id="68614" name="Rectangle 5"/>
          <p:cNvSpPr>
            <a:spLocks noGrp="1" noChangeArrowheads="1"/>
          </p:cNvSpPr>
          <p:nvPr>
            <p:ph type="body" sz="half" idx="1"/>
          </p:nvPr>
        </p:nvSpPr>
        <p:spPr>
          <a:xfrm>
            <a:off x="228600" y="1676400"/>
            <a:ext cx="4724400" cy="4953000"/>
          </a:xfrm>
          <a:noFill/>
        </p:spPr>
        <p:txBody>
          <a:bodyPr/>
          <a:lstStyle/>
          <a:p>
            <a:pPr>
              <a:lnSpc>
                <a:spcPct val="80000"/>
              </a:lnSpc>
              <a:spcBef>
                <a:spcPct val="0"/>
              </a:spcBef>
              <a:buFont typeface="Monotype Sorts" pitchFamily="2" charset="2"/>
              <a:buNone/>
            </a:pPr>
            <a:r>
              <a:rPr lang="en-US" sz="2000" smtClean="0">
                <a:solidFill>
                  <a:schemeClr val="hlink"/>
                </a:solidFill>
              </a:rPr>
              <a:t>Net Sales   	 	  	100</a:t>
            </a:r>
          </a:p>
          <a:p>
            <a:pPr>
              <a:lnSpc>
                <a:spcPct val="80000"/>
              </a:lnSpc>
              <a:spcBef>
                <a:spcPct val="0"/>
              </a:spcBef>
              <a:buFont typeface="Monotype Sorts" pitchFamily="2" charset="2"/>
              <a:buNone/>
            </a:pPr>
            <a:r>
              <a:rPr lang="en-US" sz="2000" smtClean="0">
                <a:solidFill>
                  <a:schemeClr val="hlink"/>
                </a:solidFill>
              </a:rPr>
              <a:t>Less: Cost of goods sold          </a:t>
            </a:r>
            <a:r>
              <a:rPr lang="en-US" sz="2000" u="sng" smtClean="0">
                <a:solidFill>
                  <a:schemeClr val="hlink"/>
                </a:solidFill>
              </a:rPr>
              <a:t> 60</a:t>
            </a:r>
            <a:endParaRPr lang="en-US" sz="2000" smtClean="0">
              <a:solidFill>
                <a:schemeClr val="hlink"/>
              </a:solidFill>
            </a:endParaRPr>
          </a:p>
          <a:p>
            <a:pPr>
              <a:lnSpc>
                <a:spcPct val="80000"/>
              </a:lnSpc>
              <a:spcBef>
                <a:spcPct val="0"/>
              </a:spcBef>
              <a:buFont typeface="Monotype Sorts" pitchFamily="2" charset="2"/>
              <a:buNone/>
            </a:pPr>
            <a:r>
              <a:rPr lang="en-US" sz="2000" smtClean="0">
                <a:solidFill>
                  <a:schemeClr val="hlink"/>
                </a:solidFill>
              </a:rPr>
              <a:t>Gross Profit Margin	    	  40</a:t>
            </a:r>
          </a:p>
          <a:p>
            <a:pPr>
              <a:lnSpc>
                <a:spcPct val="80000"/>
              </a:lnSpc>
              <a:spcBef>
                <a:spcPct val="0"/>
              </a:spcBef>
              <a:buFont typeface="Monotype Sorts" pitchFamily="2" charset="2"/>
              <a:buNone/>
            </a:pPr>
            <a:r>
              <a:rPr lang="en-US" sz="2000" smtClean="0">
                <a:solidFill>
                  <a:srgbClr val="00279F"/>
                </a:solidFill>
              </a:rPr>
              <a:t>Operating Expenses:</a:t>
            </a:r>
          </a:p>
          <a:p>
            <a:pPr>
              <a:lnSpc>
                <a:spcPct val="80000"/>
              </a:lnSpc>
              <a:spcBef>
                <a:spcPct val="0"/>
              </a:spcBef>
              <a:buFont typeface="Monotype Sorts" pitchFamily="2" charset="2"/>
              <a:buNone/>
            </a:pPr>
            <a:r>
              <a:rPr lang="en-US" sz="2000" smtClean="0">
                <a:solidFill>
                  <a:srgbClr val="00279F"/>
                </a:solidFill>
              </a:rPr>
              <a:t>   Selling:</a:t>
            </a:r>
          </a:p>
          <a:p>
            <a:pPr>
              <a:lnSpc>
                <a:spcPct val="80000"/>
              </a:lnSpc>
              <a:spcBef>
                <a:spcPct val="0"/>
              </a:spcBef>
              <a:buFont typeface="Monotype Sorts" pitchFamily="2" charset="2"/>
              <a:buNone/>
            </a:pPr>
            <a:r>
              <a:rPr lang="en-US" sz="2000" smtClean="0">
                <a:solidFill>
                  <a:srgbClr val="00279F"/>
                </a:solidFill>
              </a:rPr>
              <a:t>	 Sales Salaries 	       8 	      </a:t>
            </a:r>
          </a:p>
          <a:p>
            <a:pPr>
              <a:lnSpc>
                <a:spcPct val="80000"/>
              </a:lnSpc>
              <a:spcBef>
                <a:spcPct val="0"/>
              </a:spcBef>
              <a:buFont typeface="Monotype Sorts" pitchFamily="2" charset="2"/>
              <a:buNone/>
            </a:pPr>
            <a:r>
              <a:rPr lang="en-US" sz="2000" smtClean="0">
                <a:solidFill>
                  <a:srgbClr val="00279F"/>
                </a:solidFill>
              </a:rPr>
              <a:t>      Advertising 	     </a:t>
            </a:r>
            <a:r>
              <a:rPr lang="en-US" sz="2000" u="sng" smtClean="0">
                <a:solidFill>
                  <a:srgbClr val="00279F"/>
                </a:solidFill>
              </a:rPr>
              <a:t>  2</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	    </a:t>
            </a:r>
            <a:r>
              <a:rPr lang="en-US" sz="2000" smtClean="0">
                <a:solidFill>
                  <a:schemeClr val="hlink"/>
                </a:solidFill>
              </a:rPr>
              <a:t>Total Selling 	     </a:t>
            </a:r>
            <a:r>
              <a:rPr lang="en-US" sz="2000" u="sng" smtClean="0">
                <a:solidFill>
                  <a:schemeClr val="hlink"/>
                </a:solidFill>
              </a:rPr>
              <a:t>10</a:t>
            </a:r>
            <a:endParaRPr lang="en-US" sz="2000" smtClean="0">
              <a:solidFill>
                <a:schemeClr val="hlink"/>
              </a:solidFill>
            </a:endParaRPr>
          </a:p>
          <a:p>
            <a:pPr>
              <a:lnSpc>
                <a:spcPct val="80000"/>
              </a:lnSpc>
              <a:spcBef>
                <a:spcPct val="0"/>
              </a:spcBef>
              <a:buFont typeface="Monotype Sorts" pitchFamily="2" charset="2"/>
              <a:buNone/>
            </a:pPr>
            <a:r>
              <a:rPr lang="en-US" sz="2000" smtClean="0">
                <a:solidFill>
                  <a:srgbClr val="00279F"/>
                </a:solidFill>
              </a:rPr>
              <a:t>   Administrative:</a:t>
            </a:r>
          </a:p>
          <a:p>
            <a:pPr>
              <a:lnSpc>
                <a:spcPct val="80000"/>
              </a:lnSpc>
              <a:spcBef>
                <a:spcPct val="0"/>
              </a:spcBef>
              <a:buFont typeface="Monotype Sorts" pitchFamily="2" charset="2"/>
              <a:buNone/>
            </a:pPr>
            <a:r>
              <a:rPr lang="en-US" sz="2000" smtClean="0">
                <a:solidFill>
                  <a:srgbClr val="00279F"/>
                </a:solidFill>
              </a:rPr>
              <a:t>	 Admin. Salaries   	       3</a:t>
            </a:r>
          </a:p>
          <a:p>
            <a:pPr>
              <a:lnSpc>
                <a:spcPct val="80000"/>
              </a:lnSpc>
              <a:spcBef>
                <a:spcPct val="0"/>
              </a:spcBef>
              <a:buFont typeface="Monotype Sorts" pitchFamily="2" charset="2"/>
              <a:buNone/>
            </a:pPr>
            <a:r>
              <a:rPr lang="en-US" sz="2000" smtClean="0">
                <a:solidFill>
                  <a:srgbClr val="00279F"/>
                </a:solidFill>
              </a:rPr>
              <a:t>	 Building Rent        	    </a:t>
            </a:r>
            <a:r>
              <a:rPr lang="en-US" sz="2000" u="sng" smtClean="0">
                <a:solidFill>
                  <a:srgbClr val="00279F"/>
                </a:solidFill>
              </a:rPr>
              <a:t>   8</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 	    </a:t>
            </a:r>
            <a:r>
              <a:rPr lang="en-US" sz="2000" smtClean="0">
                <a:solidFill>
                  <a:schemeClr val="hlink"/>
                </a:solidFill>
              </a:rPr>
              <a:t>Total Adm. Exp.	    </a:t>
            </a:r>
            <a:r>
              <a:rPr lang="en-US" sz="2000" u="sng" smtClean="0">
                <a:solidFill>
                  <a:schemeClr val="hlink"/>
                </a:solidFill>
              </a:rPr>
              <a:t> 11</a:t>
            </a:r>
            <a:endParaRPr lang="en-US" sz="2000" smtClean="0">
              <a:solidFill>
                <a:schemeClr val="hlink"/>
              </a:solidFill>
            </a:endParaRPr>
          </a:p>
          <a:p>
            <a:pPr>
              <a:lnSpc>
                <a:spcPct val="80000"/>
              </a:lnSpc>
              <a:spcBef>
                <a:spcPct val="0"/>
              </a:spcBef>
              <a:buFont typeface="Monotype Sorts" pitchFamily="2" charset="2"/>
              <a:buNone/>
            </a:pPr>
            <a:r>
              <a:rPr lang="en-US" sz="2000" smtClean="0">
                <a:solidFill>
                  <a:srgbClr val="00279F"/>
                </a:solidFill>
              </a:rPr>
              <a:t>Total Operating Exp.	     	</a:t>
            </a:r>
            <a:r>
              <a:rPr lang="en-US" sz="2000" u="sng" smtClean="0">
                <a:solidFill>
                  <a:srgbClr val="00279F"/>
                </a:solidFill>
              </a:rPr>
              <a:t>  21</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Operating Income		  19</a:t>
            </a:r>
          </a:p>
          <a:p>
            <a:pPr>
              <a:lnSpc>
                <a:spcPct val="80000"/>
              </a:lnSpc>
              <a:spcBef>
                <a:spcPct val="0"/>
              </a:spcBef>
              <a:buFont typeface="Monotype Sorts" pitchFamily="2" charset="2"/>
              <a:buNone/>
            </a:pPr>
            <a:r>
              <a:rPr lang="en-US" sz="2000" smtClean="0">
                <a:solidFill>
                  <a:srgbClr val="D10D0D"/>
                </a:solidFill>
              </a:rPr>
              <a:t>Non-Operating Rev. (Exp.)</a:t>
            </a:r>
          </a:p>
          <a:p>
            <a:pPr>
              <a:lnSpc>
                <a:spcPct val="80000"/>
              </a:lnSpc>
              <a:spcBef>
                <a:spcPct val="0"/>
              </a:spcBef>
              <a:buFont typeface="Monotype Sorts" pitchFamily="2" charset="2"/>
              <a:buNone/>
            </a:pPr>
            <a:r>
              <a:rPr lang="en-US" sz="2000" smtClean="0">
                <a:solidFill>
                  <a:srgbClr val="00279F"/>
                </a:solidFill>
              </a:rPr>
              <a:t>	</a:t>
            </a:r>
            <a:r>
              <a:rPr lang="en-US" sz="2000" smtClean="0">
                <a:solidFill>
                  <a:srgbClr val="D10D0D"/>
                </a:solidFill>
              </a:rPr>
              <a:t>Interest Expense</a:t>
            </a:r>
            <a:r>
              <a:rPr lang="en-US" sz="2000" smtClean="0">
                <a:solidFill>
                  <a:srgbClr val="00279F"/>
                </a:solidFill>
              </a:rPr>
              <a:t>		</a:t>
            </a:r>
            <a:r>
              <a:rPr lang="en-US" sz="2000" u="sng" smtClean="0">
                <a:solidFill>
                  <a:srgbClr val="00279F"/>
                </a:solidFill>
              </a:rPr>
              <a:t>   </a:t>
            </a:r>
            <a:r>
              <a:rPr lang="en-US" sz="2000" u="sng" smtClean="0">
                <a:solidFill>
                  <a:srgbClr val="FF0000"/>
                </a:solidFill>
              </a:rPr>
              <a:t>(1)</a:t>
            </a:r>
            <a:endParaRPr lang="en-US" sz="2000" smtClean="0">
              <a:solidFill>
                <a:srgbClr val="FF0000"/>
              </a:solidFill>
            </a:endParaRPr>
          </a:p>
          <a:p>
            <a:pPr>
              <a:lnSpc>
                <a:spcPct val="80000"/>
              </a:lnSpc>
              <a:spcBef>
                <a:spcPct val="0"/>
              </a:spcBef>
              <a:buFont typeface="Monotype Sorts" pitchFamily="2" charset="2"/>
              <a:buNone/>
            </a:pPr>
            <a:r>
              <a:rPr lang="en-US" sz="2000" smtClean="0">
                <a:solidFill>
                  <a:srgbClr val="00279F"/>
                </a:solidFill>
              </a:rPr>
              <a:t>Income before tax		  18 </a:t>
            </a:r>
          </a:p>
          <a:p>
            <a:pPr>
              <a:lnSpc>
                <a:spcPct val="80000"/>
              </a:lnSpc>
              <a:spcBef>
                <a:spcPct val="0"/>
              </a:spcBef>
              <a:buFont typeface="Monotype Sorts" pitchFamily="2" charset="2"/>
              <a:buNone/>
            </a:pPr>
            <a:r>
              <a:rPr lang="en-US" sz="2000" smtClean="0">
                <a:solidFill>
                  <a:srgbClr val="00279F"/>
                </a:solidFill>
              </a:rPr>
              <a:t>	Income Tax expense	  </a:t>
            </a:r>
            <a:r>
              <a:rPr lang="en-US" sz="2000" u="sng" smtClean="0">
                <a:solidFill>
                  <a:srgbClr val="00279F"/>
                </a:solidFill>
              </a:rPr>
              <a:t>  3</a:t>
            </a:r>
            <a:endParaRPr lang="en-US" sz="2000" smtClean="0">
              <a:solidFill>
                <a:srgbClr val="00279F"/>
              </a:solidFill>
            </a:endParaRPr>
          </a:p>
          <a:p>
            <a:pPr>
              <a:lnSpc>
                <a:spcPct val="80000"/>
              </a:lnSpc>
              <a:spcBef>
                <a:spcPct val="0"/>
              </a:spcBef>
              <a:buFont typeface="Monotype Sorts" pitchFamily="2" charset="2"/>
              <a:buNone/>
            </a:pPr>
            <a:r>
              <a:rPr lang="en-US" sz="2000" smtClean="0">
                <a:solidFill>
                  <a:srgbClr val="00279F"/>
                </a:solidFill>
              </a:rPr>
              <a:t>Net Income			  </a:t>
            </a:r>
            <a:r>
              <a:rPr lang="en-US" sz="2000" u="sng" smtClean="0">
                <a:solidFill>
                  <a:srgbClr val="00279F"/>
                </a:solidFill>
              </a:rPr>
              <a:t>15</a:t>
            </a:r>
            <a:endParaRPr lang="en-US" sz="2000" smtClean="0"/>
          </a:p>
        </p:txBody>
      </p:sp>
      <p:sp>
        <p:nvSpPr>
          <p:cNvPr id="68615" name="Rectangle 6"/>
          <p:cNvSpPr>
            <a:spLocks noGrp="1" noChangeArrowheads="1"/>
          </p:cNvSpPr>
          <p:nvPr>
            <p:ph type="body" sz="half" idx="2"/>
          </p:nvPr>
        </p:nvSpPr>
        <p:spPr>
          <a:xfrm>
            <a:off x="4876800" y="1790700"/>
            <a:ext cx="3200400" cy="4114800"/>
          </a:xfrm>
          <a:noFill/>
        </p:spPr>
        <p:txBody>
          <a:bodyPr/>
          <a:lstStyle/>
          <a:p>
            <a:pPr>
              <a:buFont typeface="Monotype Sorts" pitchFamily="2" charset="2"/>
              <a:buNone/>
            </a:pPr>
            <a:r>
              <a:rPr lang="en-US" smtClean="0"/>
              <a:t> </a:t>
            </a:r>
            <a:endParaRPr lang="en-US" smtClean="0">
              <a:solidFill>
                <a:srgbClr val="D10D0D"/>
              </a:solidFill>
            </a:endParaRPr>
          </a:p>
        </p:txBody>
      </p:sp>
      <p:sp>
        <p:nvSpPr>
          <p:cNvPr id="68616" name="Text Box 7"/>
          <p:cNvSpPr txBox="1">
            <a:spLocks noChangeArrowheads="1"/>
          </p:cNvSpPr>
          <p:nvPr/>
        </p:nvSpPr>
        <p:spPr bwMode="auto">
          <a:xfrm>
            <a:off x="381000" y="914400"/>
            <a:ext cx="434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Multi-step </a:t>
            </a:r>
            <a:r>
              <a:rPr lang="en-US" b="1">
                <a:solidFill>
                  <a:srgbClr val="FF0000"/>
                </a:solidFill>
                <a:latin typeface="Arial" charset="0"/>
              </a:rPr>
              <a:t>with details</a:t>
            </a:r>
            <a:endParaRPr lang="en-US"/>
          </a:p>
        </p:txBody>
      </p:sp>
      <p:sp>
        <p:nvSpPr>
          <p:cNvPr id="68617" name="Line 8"/>
          <p:cNvSpPr>
            <a:spLocks noChangeShapeType="1"/>
          </p:cNvSpPr>
          <p:nvPr/>
        </p:nvSpPr>
        <p:spPr bwMode="auto">
          <a:xfrm>
            <a:off x="4648200" y="990600"/>
            <a:ext cx="0" cy="5867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618" name="Line 9"/>
          <p:cNvSpPr>
            <a:spLocks noChangeShapeType="1"/>
          </p:cNvSpPr>
          <p:nvPr/>
        </p:nvSpPr>
        <p:spPr bwMode="auto">
          <a:xfrm>
            <a:off x="4114800" y="6400800"/>
            <a:ext cx="304800" cy="0"/>
          </a:xfrm>
          <a:prstGeom prst="line">
            <a:avLst/>
          </a:prstGeom>
          <a:noFill/>
          <a:ln w="12700">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619" name="Text Box 10"/>
          <p:cNvSpPr txBox="1">
            <a:spLocks noChangeArrowheads="1"/>
          </p:cNvSpPr>
          <p:nvPr/>
        </p:nvSpPr>
        <p:spPr bwMode="auto">
          <a:xfrm>
            <a:off x="5029200" y="9144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Multi-step: </a:t>
            </a:r>
            <a:r>
              <a:rPr lang="en-US" b="1">
                <a:solidFill>
                  <a:srgbClr val="FF0000"/>
                </a:solidFill>
                <a:latin typeface="Arial" charset="0"/>
              </a:rPr>
              <a:t>condensed</a:t>
            </a:r>
            <a:endParaRPr lang="en-US" b="1">
              <a:latin typeface="Arial" charset="0"/>
            </a:endParaRPr>
          </a:p>
        </p:txBody>
      </p:sp>
      <p:sp>
        <p:nvSpPr>
          <p:cNvPr id="68620" name="Text Box 11"/>
          <p:cNvSpPr txBox="1">
            <a:spLocks noChangeArrowheads="1"/>
          </p:cNvSpPr>
          <p:nvPr/>
        </p:nvSpPr>
        <p:spPr bwMode="auto">
          <a:xfrm>
            <a:off x="4648200" y="1676400"/>
            <a:ext cx="44958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chemeClr val="hlink"/>
                </a:solidFill>
                <a:latin typeface="Arial" charset="0"/>
              </a:rPr>
              <a:t>Net Sales      	                          100</a:t>
            </a:r>
          </a:p>
          <a:p>
            <a:r>
              <a:rPr lang="en-US" sz="2000" b="1">
                <a:solidFill>
                  <a:schemeClr val="hlink"/>
                </a:solidFill>
                <a:latin typeface="Arial" charset="0"/>
              </a:rPr>
              <a:t>Less: Cost of goods Sold   	</a:t>
            </a:r>
            <a:r>
              <a:rPr lang="en-US" sz="2000" b="1" u="sng">
                <a:solidFill>
                  <a:schemeClr val="hlink"/>
                </a:solidFill>
                <a:latin typeface="Arial" charset="0"/>
              </a:rPr>
              <a:t>  60</a:t>
            </a:r>
            <a:endParaRPr lang="en-US" sz="2000" b="1">
              <a:solidFill>
                <a:schemeClr val="hlink"/>
              </a:solidFill>
              <a:latin typeface="Arial" charset="0"/>
            </a:endParaRPr>
          </a:p>
          <a:p>
            <a:r>
              <a:rPr lang="en-US" sz="2000" b="1">
                <a:solidFill>
                  <a:schemeClr val="hlink"/>
                </a:solidFill>
                <a:latin typeface="Arial" charset="0"/>
              </a:rPr>
              <a:t>Gross Profit Margin         	  40</a:t>
            </a:r>
          </a:p>
          <a:p>
            <a:r>
              <a:rPr lang="en-US" sz="2000" b="1">
                <a:solidFill>
                  <a:schemeClr val="hlink"/>
                </a:solidFill>
                <a:latin typeface="Arial" charset="0"/>
              </a:rPr>
              <a:t>Operating Expenses:</a:t>
            </a:r>
          </a:p>
          <a:p>
            <a:r>
              <a:rPr lang="en-US" sz="2000" b="1">
                <a:solidFill>
                  <a:schemeClr val="hlink"/>
                </a:solidFill>
                <a:latin typeface="Arial" charset="0"/>
              </a:rPr>
              <a:t>   Selling Expenses    	        10</a:t>
            </a:r>
          </a:p>
          <a:p>
            <a:r>
              <a:rPr lang="en-US" sz="2000" b="1">
                <a:solidFill>
                  <a:schemeClr val="hlink"/>
                </a:solidFill>
                <a:latin typeface="Arial" charset="0"/>
              </a:rPr>
              <a:t>   Administrative Exp.	        </a:t>
            </a:r>
            <a:r>
              <a:rPr lang="en-US" sz="2000" b="1" u="sng">
                <a:solidFill>
                  <a:schemeClr val="hlink"/>
                </a:solidFill>
                <a:latin typeface="Arial" charset="0"/>
              </a:rPr>
              <a:t>11</a:t>
            </a:r>
            <a:r>
              <a:rPr lang="en-US" sz="2000" b="1">
                <a:solidFill>
                  <a:schemeClr val="hlink"/>
                </a:solidFill>
                <a:latin typeface="Arial" charset="0"/>
              </a:rPr>
              <a:t> </a:t>
            </a:r>
          </a:p>
          <a:p>
            <a:r>
              <a:rPr lang="en-US" sz="2000" b="1">
                <a:solidFill>
                  <a:srgbClr val="00279F"/>
                </a:solidFill>
                <a:latin typeface="Arial" charset="0"/>
              </a:rPr>
              <a:t>     Total Operating Exp.          	  </a:t>
            </a:r>
            <a:r>
              <a:rPr lang="en-US" sz="2000" b="1" u="sng">
                <a:solidFill>
                  <a:srgbClr val="00279F"/>
                </a:solidFill>
                <a:latin typeface="Arial" charset="0"/>
              </a:rPr>
              <a:t>21</a:t>
            </a:r>
            <a:r>
              <a:rPr lang="en-US" sz="2000" b="1">
                <a:solidFill>
                  <a:srgbClr val="00279F"/>
                </a:solidFill>
                <a:latin typeface="Arial" charset="0"/>
              </a:rPr>
              <a:t>  </a:t>
            </a:r>
            <a:r>
              <a:rPr lang="en-US" sz="2000" b="1" u="sng">
                <a:solidFill>
                  <a:srgbClr val="00279F"/>
                </a:solidFill>
                <a:latin typeface="Arial" charset="0"/>
              </a:rPr>
              <a:t> </a:t>
            </a:r>
            <a:r>
              <a:rPr lang="en-US" sz="2000" b="1">
                <a:solidFill>
                  <a:srgbClr val="00279F"/>
                </a:solidFill>
                <a:latin typeface="Arial" charset="0"/>
              </a:rPr>
              <a:t>Operating Income                 	  19</a:t>
            </a:r>
          </a:p>
          <a:p>
            <a:r>
              <a:rPr lang="en-US" sz="2000" b="1">
                <a:solidFill>
                  <a:srgbClr val="FF0000"/>
                </a:solidFill>
                <a:latin typeface="Arial" charset="0"/>
              </a:rPr>
              <a:t>Non-Operating Rev. (Exp.)</a:t>
            </a:r>
          </a:p>
          <a:p>
            <a:r>
              <a:rPr lang="en-US" sz="2000" b="1">
                <a:solidFill>
                  <a:srgbClr val="FF0000"/>
                </a:solidFill>
                <a:latin typeface="Arial" charset="0"/>
              </a:rPr>
              <a:t>  Interest Expense		   </a:t>
            </a:r>
            <a:r>
              <a:rPr lang="en-US" sz="2000" b="1" u="sng">
                <a:solidFill>
                  <a:srgbClr val="FF0000"/>
                </a:solidFill>
                <a:latin typeface="Arial" charset="0"/>
              </a:rPr>
              <a:t>(1)</a:t>
            </a:r>
            <a:endParaRPr lang="en-US" sz="2000" b="1">
              <a:solidFill>
                <a:srgbClr val="FF0000"/>
              </a:solidFill>
              <a:latin typeface="Arial" charset="0"/>
            </a:endParaRPr>
          </a:p>
          <a:p>
            <a:r>
              <a:rPr lang="en-US" sz="2000" b="1">
                <a:solidFill>
                  <a:srgbClr val="00279F"/>
                </a:solidFill>
                <a:latin typeface="Arial" charset="0"/>
              </a:rPr>
              <a:t>Income before tax		  18</a:t>
            </a:r>
          </a:p>
          <a:p>
            <a:r>
              <a:rPr lang="en-US" sz="2000" b="1">
                <a:solidFill>
                  <a:srgbClr val="00279F"/>
                </a:solidFill>
                <a:latin typeface="Arial" charset="0"/>
              </a:rPr>
              <a:t>   Income Tax expense   </a:t>
            </a:r>
            <a:r>
              <a:rPr lang="en-US" sz="2000" b="1">
                <a:solidFill>
                  <a:srgbClr val="00279F"/>
                </a:solidFill>
              </a:rPr>
              <a:t>   </a:t>
            </a:r>
            <a:r>
              <a:rPr lang="en-US" sz="2000" b="1">
                <a:solidFill>
                  <a:srgbClr val="00279F"/>
                </a:solidFill>
                <a:latin typeface="Arial" charset="0"/>
              </a:rPr>
              <a:t>   	  </a:t>
            </a:r>
            <a:r>
              <a:rPr lang="en-US" sz="2000" b="1" u="sng">
                <a:solidFill>
                  <a:srgbClr val="00279F"/>
                </a:solidFill>
                <a:latin typeface="Arial" charset="0"/>
              </a:rPr>
              <a:t>  3</a:t>
            </a:r>
            <a:endParaRPr lang="en-US" sz="2000" b="1">
              <a:solidFill>
                <a:srgbClr val="00279F"/>
              </a:solidFill>
              <a:latin typeface="Arial" charset="0"/>
            </a:endParaRPr>
          </a:p>
          <a:p>
            <a:r>
              <a:rPr lang="en-US" sz="2000" b="1">
                <a:solidFill>
                  <a:srgbClr val="00279F"/>
                </a:solidFill>
                <a:latin typeface="Arial" charset="0"/>
              </a:rPr>
              <a:t>Net Income			  </a:t>
            </a:r>
            <a:r>
              <a:rPr lang="en-US" sz="2000" b="1" u="sng">
                <a:solidFill>
                  <a:srgbClr val="00279F"/>
                </a:solidFill>
                <a:latin typeface="Arial" charset="0"/>
              </a:rPr>
              <a:t>15</a:t>
            </a:r>
            <a:endParaRPr lang="en-US" sz="2000" b="1">
              <a:latin typeface="Arial" charset="0"/>
            </a:endParaRPr>
          </a:p>
          <a:p>
            <a:pPr>
              <a:spcBef>
                <a:spcPct val="50000"/>
              </a:spcBef>
            </a:pPr>
            <a:endParaRPr lang="en-US"/>
          </a:p>
        </p:txBody>
      </p:sp>
      <p:sp>
        <p:nvSpPr>
          <p:cNvPr id="68621" name="Line 12"/>
          <p:cNvSpPr>
            <a:spLocks noChangeShapeType="1"/>
          </p:cNvSpPr>
          <p:nvPr/>
        </p:nvSpPr>
        <p:spPr bwMode="auto">
          <a:xfrm>
            <a:off x="8610600" y="4724400"/>
            <a:ext cx="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622" name="Line 13"/>
          <p:cNvSpPr>
            <a:spLocks noChangeShapeType="1"/>
          </p:cNvSpPr>
          <p:nvPr/>
        </p:nvSpPr>
        <p:spPr bwMode="auto">
          <a:xfrm>
            <a:off x="8534400" y="5715000"/>
            <a:ext cx="3048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416" name="Text Box 16"/>
          <p:cNvSpPr txBox="1">
            <a:spLocks noChangeArrowheads="1"/>
          </p:cNvSpPr>
          <p:nvPr/>
        </p:nvSpPr>
        <p:spPr bwMode="auto">
          <a:xfrm>
            <a:off x="685800" y="228600"/>
            <a:ext cx="8077200" cy="1079500"/>
          </a:xfrm>
          <a:prstGeom prst="rect">
            <a:avLst/>
          </a:prstGeom>
          <a:solidFill>
            <a:srgbClr val="FFFF00"/>
          </a:solidFill>
          <a:ln w="12700">
            <a:solidFill>
              <a:srgbClr val="FF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chemeClr val="tx2"/>
                </a:solidFill>
                <a:latin typeface="Arial" charset="0"/>
              </a:rPr>
              <a:t>The multi-step INCOME Statement format classifies interest as a </a:t>
            </a:r>
            <a:r>
              <a:rPr lang="en-US" sz="2000">
                <a:solidFill>
                  <a:srgbClr val="FF0000"/>
                </a:solidFill>
                <a:latin typeface="Arial" charset="0"/>
              </a:rPr>
              <a:t>NON-operating item</a:t>
            </a:r>
            <a:r>
              <a:rPr lang="en-US" sz="2000">
                <a:solidFill>
                  <a:schemeClr val="tx2"/>
                </a:solidFill>
                <a:latin typeface="Arial" charset="0"/>
              </a:rPr>
              <a:t>.  But, interest is still an OPERATING ACTIVITY on the CASHFLOW Statement.</a:t>
            </a:r>
            <a:r>
              <a:rPr lang="en-US">
                <a:solidFill>
                  <a:schemeClr val="tx2"/>
                </a:solidFill>
                <a:latin typeface="Arial" charset="0"/>
              </a:rPr>
              <a:t> </a:t>
            </a:r>
            <a:endParaRPr lang="en-US" sz="2000">
              <a:solidFill>
                <a:schemeClr val="tx2"/>
              </a:solidFill>
              <a:latin typeface="Arial" charset="0"/>
            </a:endParaRPr>
          </a:p>
        </p:txBody>
      </p:sp>
      <p:sp>
        <p:nvSpPr>
          <p:cNvPr id="358417" name="Line 17"/>
          <p:cNvSpPr>
            <a:spLocks noChangeShapeType="1"/>
          </p:cNvSpPr>
          <p:nvPr/>
        </p:nvSpPr>
        <p:spPr bwMode="auto">
          <a:xfrm flipH="1">
            <a:off x="1524000" y="838200"/>
            <a:ext cx="381000" cy="4267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8418" name="Line 18"/>
          <p:cNvSpPr>
            <a:spLocks noChangeShapeType="1"/>
          </p:cNvSpPr>
          <p:nvPr/>
        </p:nvSpPr>
        <p:spPr bwMode="auto">
          <a:xfrm>
            <a:off x="1905000" y="838200"/>
            <a:ext cx="2819400" cy="3276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16"/>
                                        </p:tgtEl>
                                        <p:attrNameLst>
                                          <p:attrName>style.visibility</p:attrName>
                                        </p:attrNameLst>
                                      </p:cBhvr>
                                      <p:to>
                                        <p:strVal val="visible"/>
                                      </p:to>
                                    </p:set>
                                    <p:anim calcmode="lin" valueType="num">
                                      <p:cBhvr additive="base">
                                        <p:cTn id="7" dur="500" fill="hold"/>
                                        <p:tgtEl>
                                          <p:spTgt spid="358416"/>
                                        </p:tgtEl>
                                        <p:attrNameLst>
                                          <p:attrName>ppt_x</p:attrName>
                                        </p:attrNameLst>
                                      </p:cBhvr>
                                      <p:tavLst>
                                        <p:tav tm="0">
                                          <p:val>
                                            <p:strVal val="#ppt_x"/>
                                          </p:val>
                                        </p:tav>
                                        <p:tav tm="100000">
                                          <p:val>
                                            <p:strVal val="#ppt_x"/>
                                          </p:val>
                                        </p:tav>
                                      </p:tavLst>
                                    </p:anim>
                                    <p:anim calcmode="lin" valueType="num">
                                      <p:cBhvr additive="base">
                                        <p:cTn id="8" dur="500" fill="hold"/>
                                        <p:tgtEl>
                                          <p:spTgt spid="3584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58417"/>
                                        </p:tgtEl>
                                        <p:attrNameLst>
                                          <p:attrName>style.visibility</p:attrName>
                                        </p:attrNameLst>
                                      </p:cBhvr>
                                      <p:to>
                                        <p:strVal val="visible"/>
                                      </p:to>
                                    </p:set>
                                    <p:animEffect transition="in" filter="wipe(up)">
                                      <p:cBhvr>
                                        <p:cTn id="12" dur="500"/>
                                        <p:tgtEl>
                                          <p:spTgt spid="358417"/>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58418"/>
                                        </p:tgtEl>
                                        <p:attrNameLst>
                                          <p:attrName>style.visibility</p:attrName>
                                        </p:attrNameLst>
                                      </p:cBhvr>
                                      <p:to>
                                        <p:strVal val="visible"/>
                                      </p:to>
                                    </p:set>
                                    <p:animEffect transition="in" filter="wipe(up)">
                                      <p:cBhvr>
                                        <p:cTn id="16" dur="500"/>
                                        <p:tgtEl>
                                          <p:spTgt spid="35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6" grpId="0" animBg="1" autoUpdateAnimBg="0"/>
      <p:bldP spid="358417" grpId="0" animBg="1"/>
      <p:bldP spid="3584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a:t>5- </a:t>
            </a:r>
            <a:fld id="{B6630B94-DE76-4308-988F-B2325F4C9DDA}" type="slidenum">
              <a:rPr lang="en-US"/>
              <a:pPr>
                <a:defRPr/>
              </a:pPr>
              <a:t>7</a:t>
            </a:fld>
            <a:endParaRPr lang="en-US" sz="1400" b="0">
              <a:solidFill>
                <a:schemeClr val="tx1"/>
              </a:solidFill>
              <a:latin typeface="Times New Roman" pitchFamily="18" charset="0"/>
            </a:endParaRPr>
          </a:p>
        </p:txBody>
      </p:sp>
      <p:sp>
        <p:nvSpPr>
          <p:cNvPr id="6553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554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p:txBody>
          <a:bodyPr/>
          <a:lstStyle/>
          <a:p>
            <a:pPr>
              <a:defRPr/>
            </a:pPr>
            <a:r>
              <a:rPr lang="en-US" smtClean="0"/>
              <a:t>Cost of Goods Sold</a:t>
            </a:r>
          </a:p>
        </p:txBody>
      </p:sp>
      <p:sp>
        <p:nvSpPr>
          <p:cNvPr id="18437" name="Rectangle 5"/>
          <p:cNvSpPr>
            <a:spLocks noGrp="1" noChangeArrowheads="1"/>
          </p:cNvSpPr>
          <p:nvPr>
            <p:ph type="body" idx="1"/>
          </p:nvPr>
        </p:nvSpPr>
        <p:spPr>
          <a:xfrm>
            <a:off x="685800" y="1638300"/>
            <a:ext cx="7772400" cy="3619500"/>
          </a:xfrm>
          <a:noFill/>
        </p:spPr>
        <p:txBody>
          <a:bodyPr/>
          <a:lstStyle/>
          <a:p>
            <a:pPr>
              <a:lnSpc>
                <a:spcPct val="90000"/>
              </a:lnSpc>
            </a:pPr>
            <a:r>
              <a:rPr lang="en-US" sz="2800" smtClean="0">
                <a:solidFill>
                  <a:schemeClr val="hlink"/>
                </a:solidFill>
              </a:rPr>
              <a:t>Cost of goods sold </a:t>
            </a:r>
            <a:r>
              <a:rPr lang="en-US" sz="2800" smtClean="0"/>
              <a:t>is calculated as the number of units sold during the period multiplied by their unit costs.</a:t>
            </a:r>
          </a:p>
          <a:p>
            <a:pPr>
              <a:lnSpc>
                <a:spcPct val="90000"/>
              </a:lnSpc>
              <a:spcBef>
                <a:spcPct val="40000"/>
              </a:spcBef>
            </a:pPr>
            <a:r>
              <a:rPr lang="en-US" sz="2800" smtClean="0"/>
              <a:t>Cost of goods sold is a major </a:t>
            </a:r>
            <a:r>
              <a:rPr lang="en-US" sz="2800" smtClean="0">
                <a:solidFill>
                  <a:srgbClr val="FF0000"/>
                </a:solidFill>
              </a:rPr>
              <a:t>expense</a:t>
            </a:r>
            <a:r>
              <a:rPr lang="en-US" sz="2800" smtClean="0"/>
              <a:t> item for most non-service businesses.</a:t>
            </a:r>
          </a:p>
          <a:p>
            <a:pPr>
              <a:lnSpc>
                <a:spcPct val="90000"/>
              </a:lnSpc>
              <a:spcBef>
                <a:spcPct val="40000"/>
              </a:spcBef>
            </a:pPr>
            <a:r>
              <a:rPr lang="en-US" sz="2800" smtClean="0"/>
              <a:t>The measurement of </a:t>
            </a:r>
            <a:r>
              <a:rPr lang="en-US" sz="2800" smtClean="0">
                <a:solidFill>
                  <a:srgbClr val="FF0000"/>
                </a:solidFill>
              </a:rPr>
              <a:t>cost of goods sold</a:t>
            </a:r>
            <a:r>
              <a:rPr lang="en-US" sz="2800" smtClean="0"/>
              <a:t> is an excellent example of the application of the </a:t>
            </a:r>
            <a:r>
              <a:rPr lang="en-US" sz="2800" smtClean="0">
                <a:solidFill>
                  <a:schemeClr val="hlink"/>
                </a:solidFill>
              </a:rPr>
              <a:t>matching principle  Why?</a:t>
            </a:r>
            <a:endParaRPr lang="en-US" sz="2800" smtClean="0"/>
          </a:p>
        </p:txBody>
      </p:sp>
      <p:sp>
        <p:nvSpPr>
          <p:cNvPr id="18439" name="Text Box 7"/>
          <p:cNvSpPr txBox="1">
            <a:spLocks noChangeArrowheads="1"/>
          </p:cNvSpPr>
          <p:nvPr/>
        </p:nvSpPr>
        <p:spPr bwMode="auto">
          <a:xfrm>
            <a:off x="152400" y="5257800"/>
            <a:ext cx="8839200" cy="103505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latin typeface="Arial" charset="0"/>
              </a:rPr>
              <a:t>The Cost of Goods Sold EXPENSE is recorded in the period the units are SOLD (REVENUE is recognized), regardless of when the units are paid for.  </a:t>
            </a:r>
            <a:r>
              <a:rPr lang="en-US" sz="2000" b="1">
                <a:solidFill>
                  <a:srgbClr val="FF0000"/>
                </a:solidFill>
                <a:latin typeface="Arial" charset="0"/>
              </a:rPr>
              <a:t>So,</a:t>
            </a:r>
            <a:r>
              <a:rPr lang="en-US" sz="2000" b="1">
                <a:latin typeface="Arial" charset="0"/>
              </a:rPr>
              <a:t> </a:t>
            </a:r>
            <a:r>
              <a:rPr lang="en-US" sz="2000" b="1">
                <a:solidFill>
                  <a:srgbClr val="FF0000"/>
                </a:solidFill>
                <a:latin typeface="Arial" charset="0"/>
              </a:rPr>
              <a:t>the EXPENSE is MATCHED against the related REVENUE.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7">
                                            <p:txEl>
                                              <p:pRg st="0" end="0"/>
                                            </p:txEl>
                                          </p:spTgt>
                                        </p:tgtEl>
                                        <p:attrNameLst>
                                          <p:attrName>ppt_c</p:attrName>
                                        </p:attrNameLst>
                                      </p:cBhvr>
                                      <p:to>
                                        <a:srgbClr val="00AE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 calcmode="lin" valueType="num">
                                      <p:cBhvr additive="base">
                                        <p:cTn id="13" dur="500" fill="hold"/>
                                        <p:tgtEl>
                                          <p:spTgt spid="184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7">
                                            <p:txEl>
                                              <p:pRg st="1" end="1"/>
                                            </p:txEl>
                                          </p:spTgt>
                                        </p:tgtEl>
                                        <p:attrNameLst>
                                          <p:attrName>ppt_c</p:attrName>
                                        </p:attrNameLst>
                                      </p:cBhvr>
                                      <p:to>
                                        <a:srgbClr val="00AE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anim calcmode="lin" valueType="num">
                                      <p:cBhvr additive="base">
                                        <p:cTn id="19" dur="500" fill="hold"/>
                                        <p:tgtEl>
                                          <p:spTgt spid="1843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7">
                                            <p:txEl>
                                              <p:pRg st="2" end="2"/>
                                            </p:txEl>
                                          </p:spTgt>
                                        </p:tgtEl>
                                        <p:attrNameLst>
                                          <p:attrName>ppt_c</p:attrName>
                                        </p:attrNameLst>
                                      </p:cBhvr>
                                      <p:to>
                                        <a:srgbClr val="00AE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8439"/>
                                        </p:tgtEl>
                                        <p:attrNameLst>
                                          <p:attrName>style.visibility</p:attrName>
                                        </p:attrNameLst>
                                      </p:cBhvr>
                                      <p:to>
                                        <p:strVal val="visible"/>
                                      </p:to>
                                    </p:set>
                                    <p:anim calcmode="lin" valueType="num">
                                      <p:cBhvr additive="base">
                                        <p:cTn id="25" dur="500" fill="hold"/>
                                        <p:tgtEl>
                                          <p:spTgt spid="18439"/>
                                        </p:tgtEl>
                                        <p:attrNameLst>
                                          <p:attrName>ppt_x</p:attrName>
                                        </p:attrNameLst>
                                      </p:cBhvr>
                                      <p:tavLst>
                                        <p:tav tm="0">
                                          <p:val>
                                            <p:strVal val="#ppt_x"/>
                                          </p:val>
                                        </p:tav>
                                        <p:tav tm="100000">
                                          <p:val>
                                            <p:strVal val="#ppt_x"/>
                                          </p:val>
                                        </p:tav>
                                      </p:tavLst>
                                    </p:anim>
                                    <p:anim calcmode="lin" valueType="num">
                                      <p:cBhvr additive="base">
                                        <p:cTn id="26" dur="500" fill="hold"/>
                                        <p:tgtEl>
                                          <p:spTgt spid="184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P spid="18439"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Slide Number Placeholder 4"/>
          <p:cNvSpPr>
            <a:spLocks noGrp="1"/>
          </p:cNvSpPr>
          <p:nvPr>
            <p:ph type="sldNum" sz="quarter" idx="10"/>
          </p:nvPr>
        </p:nvSpPr>
        <p:spPr/>
        <p:txBody>
          <a:bodyPr/>
          <a:lstStyle/>
          <a:p>
            <a:pPr>
              <a:defRPr/>
            </a:pPr>
            <a:r>
              <a:rPr lang="en-US"/>
              <a:t>5- </a:t>
            </a:r>
            <a:fld id="{F7227DCD-4CC7-41CC-A63B-8DECF6370F63}" type="slidenum">
              <a:rPr lang="en-US"/>
              <a:pPr>
                <a:defRPr/>
              </a:pPr>
              <a:t>70</a:t>
            </a:fld>
            <a:endParaRPr lang="en-US" sz="1400" b="0">
              <a:solidFill>
                <a:schemeClr val="tx1"/>
              </a:solidFill>
              <a:latin typeface="Times New Roman" pitchFamily="18" charset="0"/>
            </a:endParaRPr>
          </a:p>
        </p:txBody>
      </p:sp>
      <p:sp>
        <p:nvSpPr>
          <p:cNvPr id="6963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963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6612" name="Rectangle 4"/>
          <p:cNvSpPr>
            <a:spLocks noGrp="1" noChangeArrowheads="1"/>
          </p:cNvSpPr>
          <p:nvPr>
            <p:ph type="title"/>
          </p:nvPr>
        </p:nvSpPr>
        <p:spPr>
          <a:xfrm>
            <a:off x="533400" y="0"/>
            <a:ext cx="7924800" cy="914400"/>
          </a:xfrm>
        </p:spPr>
        <p:txBody>
          <a:bodyPr/>
          <a:lstStyle/>
          <a:p>
            <a:pPr>
              <a:defRPr/>
            </a:pPr>
            <a:r>
              <a:rPr lang="en-US" smtClean="0"/>
              <a:t>Income Statement Formats</a:t>
            </a:r>
          </a:p>
        </p:txBody>
      </p:sp>
      <p:sp>
        <p:nvSpPr>
          <p:cNvPr id="196613" name="Rectangle 5"/>
          <p:cNvSpPr>
            <a:spLocks noGrp="1" noChangeArrowheads="1"/>
          </p:cNvSpPr>
          <p:nvPr>
            <p:ph type="body" sz="half" idx="1"/>
          </p:nvPr>
        </p:nvSpPr>
        <p:spPr>
          <a:xfrm>
            <a:off x="228600" y="1981200"/>
            <a:ext cx="4495800" cy="4648200"/>
          </a:xfrm>
          <a:noFill/>
        </p:spPr>
        <p:txBody>
          <a:bodyPr/>
          <a:lstStyle/>
          <a:p>
            <a:pPr>
              <a:lnSpc>
                <a:spcPct val="80000"/>
              </a:lnSpc>
              <a:spcBef>
                <a:spcPct val="0"/>
              </a:spcBef>
              <a:buFont typeface="Monotype Sorts" pitchFamily="2" charset="2"/>
              <a:buNone/>
            </a:pPr>
            <a:r>
              <a:rPr lang="en-US" sz="2400" smtClean="0">
                <a:solidFill>
                  <a:srgbClr val="00279F"/>
                </a:solidFill>
              </a:rPr>
              <a:t>Net Sales</a:t>
            </a:r>
            <a:r>
              <a:rPr lang="en-US" sz="2000" smtClean="0">
                <a:solidFill>
                  <a:srgbClr val="00279F"/>
                </a:solidFill>
              </a:rPr>
              <a:t>  	 </a:t>
            </a:r>
            <a:r>
              <a:rPr lang="en-US" sz="2400" smtClean="0">
                <a:solidFill>
                  <a:srgbClr val="00279F"/>
                </a:solidFill>
              </a:rPr>
              <a:t>  </a:t>
            </a:r>
            <a:r>
              <a:rPr lang="en-US" sz="1800" smtClean="0">
                <a:solidFill>
                  <a:srgbClr val="00279F"/>
                </a:solidFill>
              </a:rPr>
              <a:t>	 </a:t>
            </a:r>
            <a:r>
              <a:rPr lang="en-US" sz="2400" smtClean="0">
                <a:solidFill>
                  <a:srgbClr val="00279F"/>
                </a:solidFill>
              </a:rPr>
              <a:t>           100</a:t>
            </a:r>
          </a:p>
          <a:p>
            <a:pPr>
              <a:lnSpc>
                <a:spcPct val="80000"/>
              </a:lnSpc>
              <a:spcBef>
                <a:spcPct val="0"/>
              </a:spcBef>
              <a:buFont typeface="Monotype Sorts" pitchFamily="2" charset="2"/>
              <a:buNone/>
            </a:pPr>
            <a:r>
              <a:rPr lang="en-US" sz="2400" smtClean="0">
                <a:solidFill>
                  <a:srgbClr val="00279F"/>
                </a:solidFill>
              </a:rPr>
              <a:t>Less Expenses: </a:t>
            </a:r>
          </a:p>
          <a:p>
            <a:pPr>
              <a:lnSpc>
                <a:spcPct val="80000"/>
              </a:lnSpc>
              <a:spcBef>
                <a:spcPct val="0"/>
              </a:spcBef>
              <a:buFont typeface="Monotype Sorts" pitchFamily="2" charset="2"/>
              <a:buNone/>
            </a:pPr>
            <a:r>
              <a:rPr lang="en-US" sz="2400" smtClean="0">
                <a:solidFill>
                  <a:srgbClr val="00279F"/>
                </a:solidFill>
              </a:rPr>
              <a:t>  Cost of goods sold     60</a:t>
            </a:r>
          </a:p>
          <a:p>
            <a:pPr>
              <a:lnSpc>
                <a:spcPct val="80000"/>
              </a:lnSpc>
              <a:spcBef>
                <a:spcPct val="0"/>
              </a:spcBef>
              <a:buFont typeface="Monotype Sorts" pitchFamily="2" charset="2"/>
              <a:buNone/>
            </a:pPr>
            <a:r>
              <a:rPr lang="en-US" sz="2400" smtClean="0">
                <a:solidFill>
                  <a:srgbClr val="00279F"/>
                </a:solidFill>
              </a:rPr>
              <a:t>  </a:t>
            </a:r>
            <a:r>
              <a:rPr lang="en-US" sz="2400" smtClean="0">
                <a:solidFill>
                  <a:srgbClr val="FF0000"/>
                </a:solidFill>
              </a:rPr>
              <a:t>Sales Salaries    	         8</a:t>
            </a:r>
          </a:p>
          <a:p>
            <a:pPr>
              <a:lnSpc>
                <a:spcPct val="80000"/>
              </a:lnSpc>
              <a:spcBef>
                <a:spcPct val="0"/>
              </a:spcBef>
              <a:buFont typeface="Monotype Sorts" pitchFamily="2" charset="2"/>
              <a:buNone/>
            </a:pPr>
            <a:r>
              <a:rPr lang="en-US" sz="2400" smtClean="0">
                <a:solidFill>
                  <a:srgbClr val="FF0000"/>
                </a:solidFill>
              </a:rPr>
              <a:t>  Advertising 	         2</a:t>
            </a:r>
          </a:p>
          <a:p>
            <a:pPr>
              <a:lnSpc>
                <a:spcPct val="80000"/>
              </a:lnSpc>
              <a:spcBef>
                <a:spcPct val="0"/>
              </a:spcBef>
              <a:buFont typeface="Monotype Sorts" pitchFamily="2" charset="2"/>
              <a:buNone/>
            </a:pPr>
            <a:r>
              <a:rPr lang="en-US" sz="2400" smtClean="0">
                <a:solidFill>
                  <a:srgbClr val="00279F"/>
                </a:solidFill>
              </a:rPr>
              <a:t>  </a:t>
            </a:r>
            <a:r>
              <a:rPr lang="en-US" sz="2400" smtClean="0">
                <a:solidFill>
                  <a:srgbClr val="00AE00"/>
                </a:solidFill>
              </a:rPr>
              <a:t>Admin. Salaries	         3</a:t>
            </a:r>
          </a:p>
          <a:p>
            <a:pPr>
              <a:lnSpc>
                <a:spcPct val="80000"/>
              </a:lnSpc>
              <a:spcBef>
                <a:spcPct val="0"/>
              </a:spcBef>
              <a:buFont typeface="Monotype Sorts" pitchFamily="2" charset="2"/>
              <a:buNone/>
            </a:pPr>
            <a:r>
              <a:rPr lang="en-US" sz="2400" smtClean="0">
                <a:solidFill>
                  <a:srgbClr val="00AE00"/>
                </a:solidFill>
              </a:rPr>
              <a:t>  Building Rent	         8</a:t>
            </a:r>
          </a:p>
          <a:p>
            <a:pPr>
              <a:lnSpc>
                <a:spcPct val="80000"/>
              </a:lnSpc>
              <a:spcBef>
                <a:spcPct val="0"/>
              </a:spcBef>
              <a:buFont typeface="Monotype Sorts" pitchFamily="2" charset="2"/>
              <a:buNone/>
            </a:pPr>
            <a:r>
              <a:rPr lang="en-US" sz="2400" smtClean="0">
                <a:solidFill>
                  <a:srgbClr val="00279F"/>
                </a:solidFill>
              </a:rPr>
              <a:t>  Interest Expense	         1  </a:t>
            </a:r>
          </a:p>
          <a:p>
            <a:pPr>
              <a:lnSpc>
                <a:spcPct val="80000"/>
              </a:lnSpc>
              <a:spcBef>
                <a:spcPct val="0"/>
              </a:spcBef>
              <a:buFont typeface="Monotype Sorts" pitchFamily="2" charset="2"/>
              <a:buNone/>
            </a:pPr>
            <a:r>
              <a:rPr lang="en-US" sz="2400" smtClean="0">
                <a:solidFill>
                  <a:srgbClr val="00279F"/>
                </a:solidFill>
              </a:rPr>
              <a:t>  Income Tax Expense  </a:t>
            </a:r>
            <a:r>
              <a:rPr lang="en-US" sz="2400" u="sng" smtClean="0">
                <a:solidFill>
                  <a:srgbClr val="00279F"/>
                </a:solidFill>
              </a:rPr>
              <a:t>  3</a:t>
            </a:r>
          </a:p>
          <a:p>
            <a:pPr>
              <a:lnSpc>
                <a:spcPct val="80000"/>
              </a:lnSpc>
              <a:spcBef>
                <a:spcPct val="0"/>
              </a:spcBef>
              <a:buFont typeface="Monotype Sorts" pitchFamily="2" charset="2"/>
              <a:buNone/>
            </a:pPr>
            <a:r>
              <a:rPr lang="en-US" sz="2400" smtClean="0">
                <a:solidFill>
                  <a:srgbClr val="00279F"/>
                </a:solidFill>
              </a:rPr>
              <a:t>Total Expenses                   </a:t>
            </a:r>
            <a:r>
              <a:rPr lang="en-US" sz="2400" u="sng" smtClean="0">
                <a:solidFill>
                  <a:srgbClr val="00279F"/>
                </a:solidFill>
              </a:rPr>
              <a:t> 85</a:t>
            </a:r>
            <a:endParaRPr lang="en-US" sz="2400" smtClean="0">
              <a:solidFill>
                <a:srgbClr val="00279F"/>
              </a:solidFill>
            </a:endParaRPr>
          </a:p>
          <a:p>
            <a:pPr>
              <a:lnSpc>
                <a:spcPct val="80000"/>
              </a:lnSpc>
              <a:spcBef>
                <a:spcPct val="0"/>
              </a:spcBef>
              <a:buFont typeface="Monotype Sorts" pitchFamily="2" charset="2"/>
              <a:buNone/>
            </a:pPr>
            <a:r>
              <a:rPr lang="en-US" sz="2400" smtClean="0">
                <a:solidFill>
                  <a:srgbClr val="00279F"/>
                </a:solidFill>
              </a:rPr>
              <a:t>Net Income			  </a:t>
            </a:r>
            <a:r>
              <a:rPr lang="en-US" sz="2400" u="sng" smtClean="0">
                <a:solidFill>
                  <a:srgbClr val="00279F"/>
                </a:solidFill>
              </a:rPr>
              <a:t> 15</a:t>
            </a:r>
            <a:endParaRPr lang="en-US" sz="2400" smtClean="0"/>
          </a:p>
        </p:txBody>
      </p:sp>
      <p:sp>
        <p:nvSpPr>
          <p:cNvPr id="69639" name="Rectangle 6"/>
          <p:cNvSpPr>
            <a:spLocks noGrp="1" noChangeArrowheads="1"/>
          </p:cNvSpPr>
          <p:nvPr>
            <p:ph type="body" sz="half" idx="2"/>
          </p:nvPr>
        </p:nvSpPr>
        <p:spPr>
          <a:xfrm>
            <a:off x="4876800" y="1790700"/>
            <a:ext cx="3200400" cy="4114800"/>
          </a:xfrm>
          <a:noFill/>
        </p:spPr>
        <p:txBody>
          <a:bodyPr/>
          <a:lstStyle/>
          <a:p>
            <a:pPr>
              <a:buFont typeface="Monotype Sorts" pitchFamily="2" charset="2"/>
              <a:buNone/>
            </a:pPr>
            <a:r>
              <a:rPr lang="en-US" smtClean="0"/>
              <a:t> </a:t>
            </a:r>
            <a:endParaRPr lang="en-US" smtClean="0">
              <a:solidFill>
                <a:srgbClr val="D10D0D"/>
              </a:solidFill>
            </a:endParaRPr>
          </a:p>
        </p:txBody>
      </p:sp>
      <p:sp>
        <p:nvSpPr>
          <p:cNvPr id="69640" name="Text Box 7"/>
          <p:cNvSpPr txBox="1">
            <a:spLocks noChangeArrowheads="1"/>
          </p:cNvSpPr>
          <p:nvPr/>
        </p:nvSpPr>
        <p:spPr bwMode="auto">
          <a:xfrm>
            <a:off x="381000" y="914400"/>
            <a:ext cx="434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Single-step </a:t>
            </a:r>
            <a:r>
              <a:rPr lang="en-US" b="1">
                <a:solidFill>
                  <a:srgbClr val="FF0000"/>
                </a:solidFill>
                <a:latin typeface="Arial" charset="0"/>
              </a:rPr>
              <a:t>with details</a:t>
            </a:r>
            <a:endParaRPr lang="en-US"/>
          </a:p>
        </p:txBody>
      </p:sp>
      <p:sp>
        <p:nvSpPr>
          <p:cNvPr id="69641" name="Line 8"/>
          <p:cNvSpPr>
            <a:spLocks noChangeShapeType="1"/>
          </p:cNvSpPr>
          <p:nvPr/>
        </p:nvSpPr>
        <p:spPr bwMode="auto">
          <a:xfrm>
            <a:off x="4800600" y="990600"/>
            <a:ext cx="0" cy="449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42" name="Text Box 10"/>
          <p:cNvSpPr txBox="1">
            <a:spLocks noChangeArrowheads="1"/>
          </p:cNvSpPr>
          <p:nvPr/>
        </p:nvSpPr>
        <p:spPr bwMode="auto">
          <a:xfrm>
            <a:off x="5029200" y="9144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Single-step: </a:t>
            </a:r>
            <a:r>
              <a:rPr lang="en-US" b="1">
                <a:solidFill>
                  <a:srgbClr val="FF0000"/>
                </a:solidFill>
                <a:latin typeface="Arial" charset="0"/>
              </a:rPr>
              <a:t>condensed</a:t>
            </a:r>
            <a:endParaRPr lang="en-US" b="1">
              <a:latin typeface="Arial" charset="0"/>
            </a:endParaRPr>
          </a:p>
        </p:txBody>
      </p:sp>
      <p:sp>
        <p:nvSpPr>
          <p:cNvPr id="196619" name="Text Box 11"/>
          <p:cNvSpPr txBox="1">
            <a:spLocks noChangeArrowheads="1"/>
          </p:cNvSpPr>
          <p:nvPr/>
        </p:nvSpPr>
        <p:spPr bwMode="auto">
          <a:xfrm>
            <a:off x="4800600" y="1676400"/>
            <a:ext cx="43434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endParaRPr lang="en-US" b="1">
              <a:solidFill>
                <a:srgbClr val="00279F"/>
              </a:solidFill>
              <a:latin typeface="Arial" charset="0"/>
            </a:endParaRPr>
          </a:p>
          <a:p>
            <a:pPr>
              <a:lnSpc>
                <a:spcPct val="80000"/>
              </a:lnSpc>
            </a:pPr>
            <a:r>
              <a:rPr lang="en-US" b="1">
                <a:solidFill>
                  <a:srgbClr val="00279F"/>
                </a:solidFill>
                <a:latin typeface="Arial" charset="0"/>
              </a:rPr>
              <a:t>Net Sales  	   	          100</a:t>
            </a:r>
          </a:p>
          <a:p>
            <a:pPr>
              <a:lnSpc>
                <a:spcPct val="80000"/>
              </a:lnSpc>
            </a:pPr>
            <a:r>
              <a:rPr lang="en-US" b="1">
                <a:solidFill>
                  <a:srgbClr val="00279F"/>
                </a:solidFill>
                <a:latin typeface="Arial" charset="0"/>
              </a:rPr>
              <a:t>Less Expenses: </a:t>
            </a:r>
          </a:p>
          <a:p>
            <a:pPr>
              <a:lnSpc>
                <a:spcPct val="80000"/>
              </a:lnSpc>
            </a:pPr>
            <a:r>
              <a:rPr lang="en-US" b="1">
                <a:solidFill>
                  <a:srgbClr val="00279F"/>
                </a:solidFill>
                <a:latin typeface="Arial" charset="0"/>
              </a:rPr>
              <a:t>  Cost of goods sold   60</a:t>
            </a:r>
          </a:p>
          <a:p>
            <a:pPr>
              <a:lnSpc>
                <a:spcPct val="80000"/>
              </a:lnSpc>
            </a:pPr>
            <a:r>
              <a:rPr lang="en-US" b="1">
                <a:solidFill>
                  <a:srgbClr val="00279F"/>
                </a:solidFill>
                <a:latin typeface="Arial" charset="0"/>
              </a:rPr>
              <a:t>  </a:t>
            </a:r>
            <a:r>
              <a:rPr lang="en-US" b="1">
                <a:solidFill>
                  <a:srgbClr val="FF0000"/>
                </a:solidFill>
                <a:latin typeface="Arial" charset="0"/>
              </a:rPr>
              <a:t>Selling		     10</a:t>
            </a:r>
            <a:endParaRPr lang="en-US" b="1">
              <a:solidFill>
                <a:srgbClr val="00279F"/>
              </a:solidFill>
              <a:latin typeface="Arial" charset="0"/>
            </a:endParaRPr>
          </a:p>
          <a:p>
            <a:pPr>
              <a:lnSpc>
                <a:spcPct val="80000"/>
              </a:lnSpc>
            </a:pPr>
            <a:r>
              <a:rPr lang="en-US" b="1">
                <a:solidFill>
                  <a:srgbClr val="00279F"/>
                </a:solidFill>
                <a:latin typeface="Arial" charset="0"/>
              </a:rPr>
              <a:t>  </a:t>
            </a:r>
            <a:r>
              <a:rPr lang="en-US" b="1">
                <a:solidFill>
                  <a:srgbClr val="00AE00"/>
                </a:solidFill>
                <a:latin typeface="Arial" charset="0"/>
              </a:rPr>
              <a:t>Administrative        </a:t>
            </a:r>
            <a:r>
              <a:rPr lang="en-US" sz="2000" b="1">
                <a:solidFill>
                  <a:srgbClr val="00AE00"/>
                </a:solidFill>
                <a:latin typeface="Arial" charset="0"/>
              </a:rPr>
              <a:t>  </a:t>
            </a:r>
            <a:r>
              <a:rPr lang="en-US" b="1">
                <a:solidFill>
                  <a:srgbClr val="00AE00"/>
                </a:solidFill>
                <a:latin typeface="Arial" charset="0"/>
              </a:rPr>
              <a:t> 11</a:t>
            </a:r>
            <a:endParaRPr lang="en-US" b="1">
              <a:solidFill>
                <a:srgbClr val="00279F"/>
              </a:solidFill>
              <a:latin typeface="Arial" charset="0"/>
            </a:endParaRPr>
          </a:p>
          <a:p>
            <a:pPr>
              <a:lnSpc>
                <a:spcPct val="80000"/>
              </a:lnSpc>
            </a:pPr>
            <a:r>
              <a:rPr lang="en-US" b="1">
                <a:solidFill>
                  <a:srgbClr val="00279F"/>
                </a:solidFill>
                <a:latin typeface="Arial" charset="0"/>
              </a:rPr>
              <a:t>  Interest Expense</a:t>
            </a:r>
            <a:r>
              <a:rPr lang="en-US" sz="2000" b="1">
                <a:solidFill>
                  <a:srgbClr val="00279F"/>
                </a:solidFill>
                <a:latin typeface="Arial" charset="0"/>
              </a:rPr>
              <a:t>           </a:t>
            </a:r>
            <a:r>
              <a:rPr lang="en-US" b="1">
                <a:solidFill>
                  <a:srgbClr val="00279F"/>
                </a:solidFill>
                <a:latin typeface="Arial" charset="0"/>
              </a:rPr>
              <a:t>1  </a:t>
            </a:r>
          </a:p>
          <a:p>
            <a:pPr>
              <a:lnSpc>
                <a:spcPct val="80000"/>
              </a:lnSpc>
            </a:pPr>
            <a:r>
              <a:rPr lang="en-US" b="1">
                <a:solidFill>
                  <a:srgbClr val="00279F"/>
                </a:solidFill>
                <a:latin typeface="Arial" charset="0"/>
              </a:rPr>
              <a:t>Income Tax Expense  </a:t>
            </a:r>
            <a:r>
              <a:rPr lang="en-US" b="1" u="sng">
                <a:solidFill>
                  <a:srgbClr val="00279F"/>
                </a:solidFill>
                <a:latin typeface="Arial" charset="0"/>
              </a:rPr>
              <a:t>  3</a:t>
            </a:r>
          </a:p>
          <a:p>
            <a:pPr>
              <a:lnSpc>
                <a:spcPct val="80000"/>
              </a:lnSpc>
            </a:pPr>
            <a:r>
              <a:rPr lang="en-US" b="1">
                <a:solidFill>
                  <a:srgbClr val="00279F"/>
                </a:solidFill>
                <a:latin typeface="Arial" charset="0"/>
              </a:rPr>
              <a:t>Total Expenses  		</a:t>
            </a:r>
            <a:r>
              <a:rPr lang="en-US" b="1" u="sng">
                <a:solidFill>
                  <a:srgbClr val="00279F"/>
                </a:solidFill>
                <a:latin typeface="Arial" charset="0"/>
              </a:rPr>
              <a:t> 85</a:t>
            </a:r>
            <a:endParaRPr lang="en-US" b="1">
              <a:solidFill>
                <a:srgbClr val="00279F"/>
              </a:solidFill>
              <a:latin typeface="Arial" charset="0"/>
            </a:endParaRPr>
          </a:p>
          <a:p>
            <a:pPr>
              <a:lnSpc>
                <a:spcPct val="80000"/>
              </a:lnSpc>
            </a:pPr>
            <a:r>
              <a:rPr lang="en-US" b="1">
                <a:solidFill>
                  <a:srgbClr val="00279F"/>
                </a:solidFill>
                <a:latin typeface="Arial" charset="0"/>
              </a:rPr>
              <a:t>Net Income			</a:t>
            </a:r>
            <a:r>
              <a:rPr lang="en-US" b="1" u="sng">
                <a:solidFill>
                  <a:srgbClr val="00279F"/>
                </a:solidFill>
                <a:latin typeface="Arial" charset="0"/>
              </a:rPr>
              <a:t> 15</a:t>
            </a:r>
            <a:endParaRPr lang="en-US" b="1">
              <a:latin typeface="Arial" charset="0"/>
            </a:endParaRPr>
          </a:p>
          <a:p>
            <a:pPr>
              <a:lnSpc>
                <a:spcPct val="80000"/>
              </a:lnSpc>
            </a:pPr>
            <a:endParaRPr lang="en-US" b="1">
              <a:solidFill>
                <a:srgbClr val="00279F"/>
              </a:solidFill>
              <a:latin typeface="Arial" charset="0"/>
            </a:endParaRPr>
          </a:p>
          <a:p>
            <a:pPr>
              <a:lnSpc>
                <a:spcPct val="80000"/>
              </a:lnSpc>
            </a:pPr>
            <a:endParaRPr lang="en-US" b="1">
              <a:solidFill>
                <a:srgbClr val="00279F"/>
              </a:solidFill>
              <a:latin typeface="Arial" charset="0"/>
            </a:endParaRPr>
          </a:p>
          <a:p>
            <a:pPr>
              <a:spcBef>
                <a:spcPct val="50000"/>
              </a:spcBef>
            </a:pPr>
            <a:endParaRPr lang="en-US"/>
          </a:p>
        </p:txBody>
      </p:sp>
      <p:sp>
        <p:nvSpPr>
          <p:cNvPr id="69644" name="Line 12"/>
          <p:cNvSpPr>
            <a:spLocks noChangeShapeType="1"/>
          </p:cNvSpPr>
          <p:nvPr/>
        </p:nvSpPr>
        <p:spPr bwMode="auto">
          <a:xfrm>
            <a:off x="8610600" y="4724400"/>
            <a:ext cx="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45" name="Line 13"/>
          <p:cNvSpPr>
            <a:spLocks noChangeShapeType="1"/>
          </p:cNvSpPr>
          <p:nvPr/>
        </p:nvSpPr>
        <p:spPr bwMode="auto">
          <a:xfrm>
            <a:off x="8534400" y="4724400"/>
            <a:ext cx="381000" cy="0"/>
          </a:xfrm>
          <a:prstGeom prst="line">
            <a:avLst/>
          </a:prstGeom>
          <a:noFill/>
          <a:ln w="28575">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46" name="Line 16"/>
          <p:cNvSpPr>
            <a:spLocks noChangeShapeType="1"/>
          </p:cNvSpPr>
          <p:nvPr/>
        </p:nvSpPr>
        <p:spPr bwMode="auto">
          <a:xfrm>
            <a:off x="4191000" y="5334000"/>
            <a:ext cx="381000" cy="0"/>
          </a:xfrm>
          <a:prstGeom prst="line">
            <a:avLst/>
          </a:prstGeom>
          <a:noFill/>
          <a:ln w="38100">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additive="base">
                                        <p:cTn id="7" dur="500" fill="hold"/>
                                        <p:tgtEl>
                                          <p:spTgt spid="196613"/>
                                        </p:tgtEl>
                                        <p:attrNameLst>
                                          <p:attrName>ppt_x</p:attrName>
                                        </p:attrNameLst>
                                      </p:cBhvr>
                                      <p:tavLst>
                                        <p:tav tm="0">
                                          <p:val>
                                            <p:strVal val="1+#ppt_w/2"/>
                                          </p:val>
                                        </p:tav>
                                        <p:tav tm="100000">
                                          <p:val>
                                            <p:strVal val="#ppt_x"/>
                                          </p:val>
                                        </p:tav>
                                      </p:tavLst>
                                    </p:anim>
                                    <p:anim calcmode="lin" valueType="num">
                                      <p:cBhvr additive="base">
                                        <p:cTn id="8" dur="500" fill="hold"/>
                                        <p:tgtEl>
                                          <p:spTgt spid="1966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96619"/>
                                        </p:tgtEl>
                                        <p:attrNameLst>
                                          <p:attrName>style.visibility</p:attrName>
                                        </p:attrNameLst>
                                      </p:cBhvr>
                                      <p:to>
                                        <p:strVal val="visible"/>
                                      </p:to>
                                    </p:set>
                                    <p:anim calcmode="lin" valueType="num">
                                      <p:cBhvr additive="base">
                                        <p:cTn id="13" dur="500" fill="hold"/>
                                        <p:tgtEl>
                                          <p:spTgt spid="196619"/>
                                        </p:tgtEl>
                                        <p:attrNameLst>
                                          <p:attrName>ppt_x</p:attrName>
                                        </p:attrNameLst>
                                      </p:cBhvr>
                                      <p:tavLst>
                                        <p:tav tm="0">
                                          <p:val>
                                            <p:strVal val="0-#ppt_w/2"/>
                                          </p:val>
                                        </p:tav>
                                        <p:tav tm="100000">
                                          <p:val>
                                            <p:strVal val="#ppt_x"/>
                                          </p:val>
                                        </p:tav>
                                      </p:tavLst>
                                    </p:anim>
                                    <p:anim calcmode="lin" valueType="num">
                                      <p:cBhvr additive="base">
                                        <p:cTn id="14" dur="500" fill="hold"/>
                                        <p:tgtEl>
                                          <p:spTgt spid="1966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utoUpdateAnimBg="0"/>
      <p:bldP spid="19661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4"/>
          <p:cNvSpPr>
            <a:spLocks noGrp="1"/>
          </p:cNvSpPr>
          <p:nvPr>
            <p:ph type="sldNum" sz="quarter" idx="10"/>
          </p:nvPr>
        </p:nvSpPr>
        <p:spPr/>
        <p:txBody>
          <a:bodyPr/>
          <a:lstStyle/>
          <a:p>
            <a:pPr>
              <a:defRPr/>
            </a:pPr>
            <a:r>
              <a:rPr lang="en-US"/>
              <a:t>5- </a:t>
            </a:r>
            <a:fld id="{8EC1CAAC-5090-48D2-BA46-0ED3A8719195}" type="slidenum">
              <a:rPr lang="en-US"/>
              <a:pPr>
                <a:defRPr/>
              </a:pPr>
              <a:t>71</a:t>
            </a:fld>
            <a:endParaRPr lang="en-US" sz="1400" b="0">
              <a:solidFill>
                <a:schemeClr val="tx1"/>
              </a:solidFill>
              <a:latin typeface="Times New Roman" pitchFamily="18" charset="0"/>
            </a:endParaRPr>
          </a:p>
        </p:txBody>
      </p:sp>
      <p:sp>
        <p:nvSpPr>
          <p:cNvPr id="7065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066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8660" name="Rectangle 4"/>
          <p:cNvSpPr>
            <a:spLocks noGrp="1" noChangeArrowheads="1"/>
          </p:cNvSpPr>
          <p:nvPr>
            <p:ph type="title"/>
          </p:nvPr>
        </p:nvSpPr>
        <p:spPr>
          <a:xfrm>
            <a:off x="533400" y="0"/>
            <a:ext cx="7924800" cy="914400"/>
          </a:xfrm>
        </p:spPr>
        <p:txBody>
          <a:bodyPr/>
          <a:lstStyle/>
          <a:p>
            <a:pPr>
              <a:defRPr/>
            </a:pPr>
            <a:r>
              <a:rPr lang="en-US" smtClean="0"/>
              <a:t>Income Statement Formats</a:t>
            </a:r>
          </a:p>
        </p:txBody>
      </p:sp>
      <p:sp>
        <p:nvSpPr>
          <p:cNvPr id="198661" name="Rectangle 5"/>
          <p:cNvSpPr>
            <a:spLocks noGrp="1" noChangeArrowheads="1"/>
          </p:cNvSpPr>
          <p:nvPr>
            <p:ph type="body" sz="half" idx="1"/>
          </p:nvPr>
        </p:nvSpPr>
        <p:spPr>
          <a:xfrm>
            <a:off x="228600" y="2743200"/>
            <a:ext cx="4495800" cy="3657600"/>
          </a:xfrm>
          <a:noFill/>
        </p:spPr>
        <p:txBody>
          <a:bodyPr/>
          <a:lstStyle/>
          <a:p>
            <a:pPr>
              <a:lnSpc>
                <a:spcPct val="80000"/>
              </a:lnSpc>
              <a:spcBef>
                <a:spcPct val="0"/>
              </a:spcBef>
              <a:buFont typeface="Monotype Sorts" pitchFamily="2" charset="2"/>
              <a:buNone/>
            </a:pPr>
            <a:r>
              <a:rPr lang="en-US" sz="2400" smtClean="0">
                <a:solidFill>
                  <a:srgbClr val="00279F"/>
                </a:solidFill>
              </a:rPr>
              <a:t>Net Sales 	</a:t>
            </a:r>
            <a:r>
              <a:rPr lang="en-US" sz="2000" smtClean="0">
                <a:solidFill>
                  <a:srgbClr val="00279F"/>
                </a:solidFill>
              </a:rPr>
              <a:t>   </a:t>
            </a:r>
            <a:r>
              <a:rPr lang="en-US" sz="2400" smtClean="0">
                <a:solidFill>
                  <a:srgbClr val="00279F"/>
                </a:solidFill>
              </a:rPr>
              <a:t>	  </a:t>
            </a:r>
            <a:r>
              <a:rPr lang="en-US" sz="1800" smtClean="0">
                <a:solidFill>
                  <a:srgbClr val="00279F"/>
                </a:solidFill>
              </a:rPr>
              <a:t>	</a:t>
            </a:r>
            <a:r>
              <a:rPr lang="en-US" sz="2400" smtClean="0">
                <a:solidFill>
                  <a:srgbClr val="00279F"/>
                </a:solidFill>
              </a:rPr>
              <a:t> 100</a:t>
            </a:r>
          </a:p>
          <a:p>
            <a:pPr>
              <a:lnSpc>
                <a:spcPct val="80000"/>
              </a:lnSpc>
              <a:spcBef>
                <a:spcPct val="0"/>
              </a:spcBef>
              <a:buFont typeface="Monotype Sorts" pitchFamily="2" charset="2"/>
              <a:buNone/>
            </a:pPr>
            <a:r>
              <a:rPr lang="en-US" sz="2400" smtClean="0">
                <a:solidFill>
                  <a:srgbClr val="00279F"/>
                </a:solidFill>
              </a:rPr>
              <a:t>Less Operating Exp. </a:t>
            </a:r>
          </a:p>
          <a:p>
            <a:pPr>
              <a:lnSpc>
                <a:spcPct val="80000"/>
              </a:lnSpc>
              <a:spcBef>
                <a:spcPct val="0"/>
              </a:spcBef>
              <a:buFont typeface="Monotype Sorts" pitchFamily="2" charset="2"/>
              <a:buNone/>
            </a:pPr>
            <a:r>
              <a:rPr lang="en-US" sz="2400" smtClean="0">
                <a:solidFill>
                  <a:srgbClr val="00279F"/>
                </a:solidFill>
              </a:rPr>
              <a:t>  Cost of goods sold     60</a:t>
            </a:r>
          </a:p>
          <a:p>
            <a:pPr>
              <a:lnSpc>
                <a:spcPct val="80000"/>
              </a:lnSpc>
              <a:spcBef>
                <a:spcPct val="0"/>
              </a:spcBef>
              <a:buFont typeface="Monotype Sorts" pitchFamily="2" charset="2"/>
              <a:buNone/>
            </a:pPr>
            <a:r>
              <a:rPr lang="en-US" sz="2400" smtClean="0">
                <a:solidFill>
                  <a:srgbClr val="00279F"/>
                </a:solidFill>
              </a:rPr>
              <a:t>  Sales Salaries    	         8</a:t>
            </a:r>
          </a:p>
          <a:p>
            <a:pPr>
              <a:lnSpc>
                <a:spcPct val="80000"/>
              </a:lnSpc>
              <a:spcBef>
                <a:spcPct val="0"/>
              </a:spcBef>
              <a:buFont typeface="Monotype Sorts" pitchFamily="2" charset="2"/>
              <a:buNone/>
            </a:pPr>
            <a:r>
              <a:rPr lang="en-US" sz="2400" smtClean="0">
                <a:solidFill>
                  <a:srgbClr val="00279F"/>
                </a:solidFill>
              </a:rPr>
              <a:t>  Advertising 	         2</a:t>
            </a:r>
          </a:p>
          <a:p>
            <a:pPr>
              <a:lnSpc>
                <a:spcPct val="80000"/>
              </a:lnSpc>
              <a:spcBef>
                <a:spcPct val="0"/>
              </a:spcBef>
              <a:buFont typeface="Monotype Sorts" pitchFamily="2" charset="2"/>
              <a:buNone/>
            </a:pPr>
            <a:r>
              <a:rPr lang="en-US" sz="2400" smtClean="0">
                <a:solidFill>
                  <a:srgbClr val="00279F"/>
                </a:solidFill>
              </a:rPr>
              <a:t>  Admin. Salaries	         3</a:t>
            </a:r>
          </a:p>
          <a:p>
            <a:pPr>
              <a:lnSpc>
                <a:spcPct val="80000"/>
              </a:lnSpc>
              <a:spcBef>
                <a:spcPct val="0"/>
              </a:spcBef>
              <a:buFont typeface="Monotype Sorts" pitchFamily="2" charset="2"/>
              <a:buNone/>
            </a:pPr>
            <a:r>
              <a:rPr lang="en-US" sz="2400" smtClean="0">
                <a:solidFill>
                  <a:srgbClr val="00279F"/>
                </a:solidFill>
              </a:rPr>
              <a:t>  Building Rent	         8</a:t>
            </a:r>
          </a:p>
          <a:p>
            <a:pPr>
              <a:lnSpc>
                <a:spcPct val="80000"/>
              </a:lnSpc>
              <a:spcBef>
                <a:spcPct val="0"/>
              </a:spcBef>
              <a:buFont typeface="Monotype Sorts" pitchFamily="2" charset="2"/>
              <a:buNone/>
            </a:pPr>
            <a:r>
              <a:rPr lang="en-US" sz="2400" smtClean="0">
                <a:solidFill>
                  <a:srgbClr val="00279F"/>
                </a:solidFill>
              </a:rPr>
              <a:t>  Interest Expense	       </a:t>
            </a:r>
            <a:r>
              <a:rPr lang="en-US" sz="2400" u="sng" smtClean="0">
                <a:solidFill>
                  <a:srgbClr val="00279F"/>
                </a:solidFill>
              </a:rPr>
              <a:t>  1</a:t>
            </a:r>
            <a:endParaRPr lang="en-US" sz="2400" smtClean="0">
              <a:solidFill>
                <a:srgbClr val="00279F"/>
              </a:solidFill>
            </a:endParaRPr>
          </a:p>
          <a:p>
            <a:pPr>
              <a:lnSpc>
                <a:spcPct val="80000"/>
              </a:lnSpc>
              <a:spcBef>
                <a:spcPct val="0"/>
              </a:spcBef>
              <a:buFont typeface="Monotype Sorts" pitchFamily="2" charset="2"/>
              <a:buNone/>
            </a:pPr>
            <a:r>
              <a:rPr lang="en-US" sz="2400" smtClean="0">
                <a:solidFill>
                  <a:srgbClr val="00279F"/>
                </a:solidFill>
              </a:rPr>
              <a:t>Total Oper. Exp.                   </a:t>
            </a:r>
            <a:r>
              <a:rPr lang="en-US" sz="2400" u="sng" smtClean="0">
                <a:solidFill>
                  <a:srgbClr val="00279F"/>
                </a:solidFill>
              </a:rPr>
              <a:t>82</a:t>
            </a:r>
          </a:p>
          <a:p>
            <a:pPr>
              <a:lnSpc>
                <a:spcPct val="80000"/>
              </a:lnSpc>
              <a:spcBef>
                <a:spcPct val="0"/>
              </a:spcBef>
              <a:buFont typeface="Monotype Sorts" pitchFamily="2" charset="2"/>
              <a:buNone/>
            </a:pPr>
            <a:r>
              <a:rPr lang="en-US" sz="2400" smtClean="0">
                <a:solidFill>
                  <a:srgbClr val="FF0000"/>
                </a:solidFill>
              </a:rPr>
              <a:t>Income before taxes </a:t>
            </a:r>
            <a:r>
              <a:rPr lang="en-US" sz="2000" smtClean="0">
                <a:solidFill>
                  <a:srgbClr val="FF0000"/>
                </a:solidFill>
              </a:rPr>
              <a:t>  </a:t>
            </a:r>
            <a:r>
              <a:rPr lang="en-US" sz="2400" smtClean="0">
                <a:solidFill>
                  <a:srgbClr val="FF0000"/>
                </a:solidFill>
              </a:rPr>
              <a:t>         18 </a:t>
            </a:r>
          </a:p>
          <a:p>
            <a:pPr>
              <a:lnSpc>
                <a:spcPct val="80000"/>
              </a:lnSpc>
              <a:spcBef>
                <a:spcPct val="0"/>
              </a:spcBef>
              <a:buFont typeface="Monotype Sorts" pitchFamily="2" charset="2"/>
              <a:buNone/>
            </a:pPr>
            <a:r>
              <a:rPr lang="en-US" sz="2400" smtClean="0">
                <a:solidFill>
                  <a:srgbClr val="FF0000"/>
                </a:solidFill>
              </a:rPr>
              <a:t>Income Tax Expense        </a:t>
            </a:r>
            <a:r>
              <a:rPr lang="en-US" sz="2000" smtClean="0">
                <a:solidFill>
                  <a:srgbClr val="FF0000"/>
                </a:solidFill>
              </a:rPr>
              <a:t>  </a:t>
            </a:r>
            <a:r>
              <a:rPr lang="en-US" sz="2400" smtClean="0">
                <a:solidFill>
                  <a:srgbClr val="FF0000"/>
                </a:solidFill>
              </a:rPr>
              <a:t> </a:t>
            </a:r>
            <a:r>
              <a:rPr lang="en-US" sz="2400" u="sng" smtClean="0">
                <a:solidFill>
                  <a:srgbClr val="FF0000"/>
                </a:solidFill>
              </a:rPr>
              <a:t>  3</a:t>
            </a:r>
            <a:endParaRPr lang="en-US" sz="2400" u="sng" smtClean="0">
              <a:solidFill>
                <a:srgbClr val="00279F"/>
              </a:solidFill>
            </a:endParaRPr>
          </a:p>
          <a:p>
            <a:pPr>
              <a:lnSpc>
                <a:spcPct val="80000"/>
              </a:lnSpc>
              <a:spcBef>
                <a:spcPct val="0"/>
              </a:spcBef>
              <a:buFont typeface="Monotype Sorts" pitchFamily="2" charset="2"/>
              <a:buNone/>
            </a:pPr>
            <a:r>
              <a:rPr lang="en-US" sz="2400" smtClean="0">
                <a:solidFill>
                  <a:srgbClr val="00279F"/>
                </a:solidFill>
              </a:rPr>
              <a:t>Net Income			  </a:t>
            </a:r>
            <a:r>
              <a:rPr lang="en-US" sz="2400" u="sng" smtClean="0">
                <a:solidFill>
                  <a:srgbClr val="00279F"/>
                </a:solidFill>
              </a:rPr>
              <a:t> 15</a:t>
            </a:r>
          </a:p>
        </p:txBody>
      </p:sp>
      <p:sp>
        <p:nvSpPr>
          <p:cNvPr id="70663" name="Rectangle 6"/>
          <p:cNvSpPr>
            <a:spLocks noGrp="1" noChangeArrowheads="1"/>
          </p:cNvSpPr>
          <p:nvPr>
            <p:ph type="body" sz="half" idx="2"/>
          </p:nvPr>
        </p:nvSpPr>
        <p:spPr>
          <a:xfrm>
            <a:off x="4876800" y="1790700"/>
            <a:ext cx="3200400" cy="4114800"/>
          </a:xfrm>
          <a:noFill/>
        </p:spPr>
        <p:txBody>
          <a:bodyPr/>
          <a:lstStyle/>
          <a:p>
            <a:pPr>
              <a:buFont typeface="Monotype Sorts" pitchFamily="2" charset="2"/>
              <a:buNone/>
            </a:pPr>
            <a:r>
              <a:rPr lang="en-US" smtClean="0"/>
              <a:t> </a:t>
            </a:r>
            <a:endParaRPr lang="en-US" smtClean="0">
              <a:solidFill>
                <a:srgbClr val="D10D0D"/>
              </a:solidFill>
            </a:endParaRPr>
          </a:p>
        </p:txBody>
      </p:sp>
      <p:sp>
        <p:nvSpPr>
          <p:cNvPr id="70664" name="Text Box 7"/>
          <p:cNvSpPr txBox="1">
            <a:spLocks noChangeArrowheads="1"/>
          </p:cNvSpPr>
          <p:nvPr/>
        </p:nvSpPr>
        <p:spPr bwMode="auto">
          <a:xfrm>
            <a:off x="381000" y="914400"/>
            <a:ext cx="434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Single-step </a:t>
            </a:r>
            <a:r>
              <a:rPr lang="en-US" b="1">
                <a:solidFill>
                  <a:srgbClr val="FF0000"/>
                </a:solidFill>
                <a:latin typeface="Arial" charset="0"/>
              </a:rPr>
              <a:t>with details</a:t>
            </a:r>
            <a:endParaRPr lang="en-US"/>
          </a:p>
        </p:txBody>
      </p:sp>
      <p:sp>
        <p:nvSpPr>
          <p:cNvPr id="70665" name="Line 8"/>
          <p:cNvSpPr>
            <a:spLocks noChangeShapeType="1"/>
          </p:cNvSpPr>
          <p:nvPr/>
        </p:nvSpPr>
        <p:spPr bwMode="auto">
          <a:xfrm>
            <a:off x="4724400" y="2667000"/>
            <a:ext cx="0" cy="4191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666" name="Text Box 9"/>
          <p:cNvSpPr txBox="1">
            <a:spLocks noChangeArrowheads="1"/>
          </p:cNvSpPr>
          <p:nvPr/>
        </p:nvSpPr>
        <p:spPr bwMode="auto">
          <a:xfrm>
            <a:off x="5029200" y="9144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latin typeface="Arial" charset="0"/>
              </a:rPr>
              <a:t>Single-step: </a:t>
            </a:r>
            <a:r>
              <a:rPr lang="en-US" b="1">
                <a:solidFill>
                  <a:srgbClr val="FF0000"/>
                </a:solidFill>
                <a:latin typeface="Arial" charset="0"/>
              </a:rPr>
              <a:t>condensed</a:t>
            </a:r>
            <a:endParaRPr lang="en-US" b="1">
              <a:latin typeface="Arial" charset="0"/>
            </a:endParaRPr>
          </a:p>
        </p:txBody>
      </p:sp>
      <p:sp>
        <p:nvSpPr>
          <p:cNvPr id="198666" name="Text Box 10"/>
          <p:cNvSpPr txBox="1">
            <a:spLocks noChangeArrowheads="1"/>
          </p:cNvSpPr>
          <p:nvPr/>
        </p:nvSpPr>
        <p:spPr bwMode="auto">
          <a:xfrm>
            <a:off x="4724400" y="2743200"/>
            <a:ext cx="44196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b="1">
                <a:solidFill>
                  <a:srgbClr val="00279F"/>
                </a:solidFill>
                <a:latin typeface="Arial" charset="0"/>
              </a:rPr>
              <a:t>Net Sales  	   	          100</a:t>
            </a:r>
          </a:p>
          <a:p>
            <a:pPr>
              <a:lnSpc>
                <a:spcPct val="80000"/>
              </a:lnSpc>
            </a:pPr>
            <a:r>
              <a:rPr lang="en-US" b="1">
                <a:solidFill>
                  <a:srgbClr val="00279F"/>
                </a:solidFill>
                <a:latin typeface="Arial" charset="0"/>
              </a:rPr>
              <a:t>Less Expenses: </a:t>
            </a:r>
          </a:p>
          <a:p>
            <a:pPr>
              <a:lnSpc>
                <a:spcPct val="80000"/>
              </a:lnSpc>
            </a:pPr>
            <a:r>
              <a:rPr lang="en-US" b="1">
                <a:solidFill>
                  <a:srgbClr val="00279F"/>
                </a:solidFill>
                <a:latin typeface="Arial" charset="0"/>
              </a:rPr>
              <a:t>  Cost of goods sold   60</a:t>
            </a:r>
          </a:p>
          <a:p>
            <a:pPr>
              <a:lnSpc>
                <a:spcPct val="80000"/>
              </a:lnSpc>
            </a:pPr>
            <a:r>
              <a:rPr lang="en-US" b="1">
                <a:solidFill>
                  <a:srgbClr val="00279F"/>
                </a:solidFill>
                <a:latin typeface="Arial" charset="0"/>
              </a:rPr>
              <a:t>  Selling	      	     10</a:t>
            </a:r>
          </a:p>
          <a:p>
            <a:pPr>
              <a:lnSpc>
                <a:spcPct val="80000"/>
              </a:lnSpc>
            </a:pPr>
            <a:r>
              <a:rPr lang="en-US" b="1">
                <a:solidFill>
                  <a:srgbClr val="00279F"/>
                </a:solidFill>
                <a:latin typeface="Arial" charset="0"/>
              </a:rPr>
              <a:t>  Administrative      </a:t>
            </a:r>
            <a:r>
              <a:rPr lang="en-US" sz="2000" b="1">
                <a:solidFill>
                  <a:srgbClr val="00279F"/>
                </a:solidFill>
                <a:latin typeface="Arial" charset="0"/>
              </a:rPr>
              <a:t>   </a:t>
            </a:r>
            <a:r>
              <a:rPr lang="en-US" b="1">
                <a:solidFill>
                  <a:srgbClr val="00279F"/>
                </a:solidFill>
                <a:latin typeface="Arial" charset="0"/>
              </a:rPr>
              <a:t>  </a:t>
            </a:r>
            <a:r>
              <a:rPr lang="en-US" b="1" u="sng">
                <a:solidFill>
                  <a:srgbClr val="00279F"/>
                </a:solidFill>
                <a:latin typeface="Arial" charset="0"/>
              </a:rPr>
              <a:t>11</a:t>
            </a:r>
            <a:endParaRPr lang="en-US" b="1">
              <a:solidFill>
                <a:srgbClr val="00279F"/>
              </a:solidFill>
              <a:latin typeface="Arial" charset="0"/>
            </a:endParaRPr>
          </a:p>
          <a:p>
            <a:pPr>
              <a:lnSpc>
                <a:spcPct val="80000"/>
              </a:lnSpc>
            </a:pPr>
            <a:r>
              <a:rPr lang="en-US" b="1">
                <a:solidFill>
                  <a:srgbClr val="00279F"/>
                </a:solidFill>
                <a:latin typeface="Arial" charset="0"/>
              </a:rPr>
              <a:t>Total Oper. Exp.                 </a:t>
            </a:r>
            <a:r>
              <a:rPr lang="en-US" b="1" u="sng">
                <a:solidFill>
                  <a:srgbClr val="00279F"/>
                </a:solidFill>
                <a:latin typeface="Arial" charset="0"/>
              </a:rPr>
              <a:t>81</a:t>
            </a:r>
          </a:p>
          <a:p>
            <a:pPr>
              <a:lnSpc>
                <a:spcPct val="80000"/>
              </a:lnSpc>
            </a:pPr>
            <a:r>
              <a:rPr lang="en-US" b="1">
                <a:solidFill>
                  <a:srgbClr val="FF0000"/>
                </a:solidFill>
                <a:latin typeface="Arial" charset="0"/>
              </a:rPr>
              <a:t>Income before taxes      </a:t>
            </a:r>
            <a:r>
              <a:rPr lang="en-US" sz="2000" b="1">
                <a:solidFill>
                  <a:srgbClr val="FF0000"/>
                </a:solidFill>
                <a:latin typeface="Arial" charset="0"/>
              </a:rPr>
              <a:t>   </a:t>
            </a:r>
            <a:r>
              <a:rPr lang="en-US" b="1">
                <a:solidFill>
                  <a:srgbClr val="FF0000"/>
                </a:solidFill>
                <a:latin typeface="Arial" charset="0"/>
              </a:rPr>
              <a:t> 19</a:t>
            </a:r>
          </a:p>
          <a:p>
            <a:pPr>
              <a:lnSpc>
                <a:spcPct val="80000"/>
              </a:lnSpc>
            </a:pPr>
            <a:r>
              <a:rPr lang="en-US" b="1">
                <a:solidFill>
                  <a:srgbClr val="FF0000"/>
                </a:solidFill>
                <a:latin typeface="Arial" charset="0"/>
              </a:rPr>
              <a:t>Income Tax Expense         </a:t>
            </a:r>
            <a:r>
              <a:rPr lang="en-US" b="1" u="sng">
                <a:solidFill>
                  <a:srgbClr val="FF0000"/>
                </a:solidFill>
                <a:latin typeface="Arial" charset="0"/>
              </a:rPr>
              <a:t>  4</a:t>
            </a:r>
            <a:endParaRPr lang="en-US" b="1" u="sng">
              <a:solidFill>
                <a:srgbClr val="00279F"/>
              </a:solidFill>
              <a:latin typeface="Arial" charset="0"/>
            </a:endParaRPr>
          </a:p>
          <a:p>
            <a:pPr>
              <a:lnSpc>
                <a:spcPct val="80000"/>
              </a:lnSpc>
            </a:pPr>
            <a:r>
              <a:rPr lang="en-US" b="1">
                <a:solidFill>
                  <a:srgbClr val="00279F"/>
                </a:solidFill>
                <a:latin typeface="Arial" charset="0"/>
              </a:rPr>
              <a:t>Net Income		           </a:t>
            </a:r>
            <a:r>
              <a:rPr lang="en-US" b="1" u="sng">
                <a:solidFill>
                  <a:srgbClr val="00279F"/>
                </a:solidFill>
                <a:latin typeface="Arial" charset="0"/>
              </a:rPr>
              <a:t> 15</a:t>
            </a:r>
            <a:endParaRPr lang="en-US" sz="2000" u="sng">
              <a:solidFill>
                <a:srgbClr val="00279F"/>
              </a:solidFill>
            </a:endParaRPr>
          </a:p>
          <a:p>
            <a:pPr>
              <a:lnSpc>
                <a:spcPct val="80000"/>
              </a:lnSpc>
            </a:pPr>
            <a:endParaRPr lang="en-US" b="1" u="sng">
              <a:solidFill>
                <a:srgbClr val="00279F"/>
              </a:solidFill>
              <a:latin typeface="Arial" charset="0"/>
            </a:endParaRPr>
          </a:p>
        </p:txBody>
      </p:sp>
      <p:sp>
        <p:nvSpPr>
          <p:cNvPr id="70668" name="Line 11"/>
          <p:cNvSpPr>
            <a:spLocks noChangeShapeType="1"/>
          </p:cNvSpPr>
          <p:nvPr/>
        </p:nvSpPr>
        <p:spPr bwMode="auto">
          <a:xfrm>
            <a:off x="8610600" y="4724400"/>
            <a:ext cx="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669" name="Line 12"/>
          <p:cNvSpPr>
            <a:spLocks noChangeShapeType="1"/>
          </p:cNvSpPr>
          <p:nvPr/>
        </p:nvSpPr>
        <p:spPr bwMode="auto">
          <a:xfrm>
            <a:off x="8534400" y="5486400"/>
            <a:ext cx="381000" cy="0"/>
          </a:xfrm>
          <a:prstGeom prst="line">
            <a:avLst/>
          </a:prstGeom>
          <a:noFill/>
          <a:ln w="28575">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670" name="Line 14"/>
          <p:cNvSpPr>
            <a:spLocks noChangeShapeType="1"/>
          </p:cNvSpPr>
          <p:nvPr/>
        </p:nvSpPr>
        <p:spPr bwMode="auto">
          <a:xfrm>
            <a:off x="4191000" y="6324600"/>
            <a:ext cx="381000" cy="0"/>
          </a:xfrm>
          <a:prstGeom prst="line">
            <a:avLst/>
          </a:prstGeom>
          <a:noFill/>
          <a:ln w="19050">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671" name="Text Box 15"/>
          <p:cNvSpPr txBox="1">
            <a:spLocks noChangeArrowheads="1"/>
          </p:cNvSpPr>
          <p:nvPr/>
        </p:nvSpPr>
        <p:spPr bwMode="auto">
          <a:xfrm>
            <a:off x="533400" y="1752600"/>
            <a:ext cx="8153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rgbClr val="FF0000"/>
                </a:solidFill>
                <a:latin typeface="Arial" charset="0"/>
              </a:rPr>
              <a:t>A common modification of the single-step method is to have the income tax expense separated out.</a:t>
            </a:r>
            <a:endParaRPr lang="en-US" b="1">
              <a:latin typeface="Arial" charset="0"/>
            </a:endParaRPr>
          </a:p>
        </p:txBody>
      </p:sp>
      <p:sp>
        <p:nvSpPr>
          <p:cNvPr id="70672" name="Line 16"/>
          <p:cNvSpPr>
            <a:spLocks noChangeShapeType="1"/>
          </p:cNvSpPr>
          <p:nvPr/>
        </p:nvSpPr>
        <p:spPr bwMode="auto">
          <a:xfrm>
            <a:off x="4724400" y="990600"/>
            <a:ext cx="0" cy="762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additive="base">
                                        <p:cTn id="7" dur="500" fill="hold"/>
                                        <p:tgtEl>
                                          <p:spTgt spid="198661"/>
                                        </p:tgtEl>
                                        <p:attrNameLst>
                                          <p:attrName>ppt_x</p:attrName>
                                        </p:attrNameLst>
                                      </p:cBhvr>
                                      <p:tavLst>
                                        <p:tav tm="0">
                                          <p:val>
                                            <p:strVal val="1+#ppt_w/2"/>
                                          </p:val>
                                        </p:tav>
                                        <p:tav tm="100000">
                                          <p:val>
                                            <p:strVal val="#ppt_x"/>
                                          </p:val>
                                        </p:tav>
                                      </p:tavLst>
                                    </p:anim>
                                    <p:anim calcmode="lin" valueType="num">
                                      <p:cBhvr additive="base">
                                        <p:cTn id="8" dur="500" fill="hold"/>
                                        <p:tgtEl>
                                          <p:spTgt spid="1986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98666"/>
                                        </p:tgtEl>
                                        <p:attrNameLst>
                                          <p:attrName>style.visibility</p:attrName>
                                        </p:attrNameLst>
                                      </p:cBhvr>
                                      <p:to>
                                        <p:strVal val="visible"/>
                                      </p:to>
                                    </p:set>
                                    <p:anim calcmode="lin" valueType="num">
                                      <p:cBhvr additive="base">
                                        <p:cTn id="13" dur="500" fill="hold"/>
                                        <p:tgtEl>
                                          <p:spTgt spid="198666"/>
                                        </p:tgtEl>
                                        <p:attrNameLst>
                                          <p:attrName>ppt_x</p:attrName>
                                        </p:attrNameLst>
                                      </p:cBhvr>
                                      <p:tavLst>
                                        <p:tav tm="0">
                                          <p:val>
                                            <p:strVal val="0-#ppt_w/2"/>
                                          </p:val>
                                        </p:tav>
                                        <p:tav tm="100000">
                                          <p:val>
                                            <p:strVal val="#ppt_x"/>
                                          </p:val>
                                        </p:tav>
                                      </p:tavLst>
                                    </p:anim>
                                    <p:anim calcmode="lin" valueType="num">
                                      <p:cBhvr additive="base">
                                        <p:cTn id="14" dur="500" fill="hold"/>
                                        <p:tgtEl>
                                          <p:spTgt spid="198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utoUpdateAnimBg="0"/>
      <p:bldP spid="19866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4"/>
          <p:cNvSpPr>
            <a:spLocks noGrp="1"/>
          </p:cNvSpPr>
          <p:nvPr>
            <p:ph type="sldNum" sz="quarter" idx="10"/>
          </p:nvPr>
        </p:nvSpPr>
        <p:spPr/>
        <p:txBody>
          <a:bodyPr/>
          <a:lstStyle/>
          <a:p>
            <a:pPr>
              <a:defRPr/>
            </a:pPr>
            <a:r>
              <a:rPr lang="en-US"/>
              <a:t>5- </a:t>
            </a:r>
            <a:fld id="{8A75AFDC-849A-4497-807C-8C6E094466D1}" type="slidenum">
              <a:rPr lang="en-US"/>
              <a:pPr>
                <a:defRPr/>
              </a:pPr>
              <a:t>72</a:t>
            </a:fld>
            <a:endParaRPr lang="en-US" sz="1400" b="0">
              <a:solidFill>
                <a:schemeClr val="tx1"/>
              </a:solidFill>
              <a:latin typeface="Times New Roman" pitchFamily="18" charset="0"/>
            </a:endParaRPr>
          </a:p>
        </p:txBody>
      </p:sp>
      <p:sp>
        <p:nvSpPr>
          <p:cNvPr id="153602" name="Rectangle 2"/>
          <p:cNvSpPr>
            <a:spLocks noGrp="1" noChangeArrowheads="1"/>
          </p:cNvSpPr>
          <p:nvPr>
            <p:ph type="title"/>
          </p:nvPr>
        </p:nvSpPr>
        <p:spPr/>
        <p:txBody>
          <a:bodyPr/>
          <a:lstStyle/>
          <a:p>
            <a:pPr>
              <a:defRPr/>
            </a:pPr>
            <a:r>
              <a:rPr lang="en-US" smtClean="0"/>
              <a:t>Common-size Income Statement</a:t>
            </a:r>
          </a:p>
        </p:txBody>
      </p:sp>
      <p:sp>
        <p:nvSpPr>
          <p:cNvPr id="153603" name="Rectangle 3"/>
          <p:cNvSpPr>
            <a:spLocks noGrp="1" noChangeArrowheads="1"/>
          </p:cNvSpPr>
          <p:nvPr>
            <p:ph type="body" sz="half" idx="1"/>
          </p:nvPr>
        </p:nvSpPr>
        <p:spPr>
          <a:xfrm>
            <a:off x="304800" y="1981200"/>
            <a:ext cx="4191000" cy="4114800"/>
          </a:xfrm>
          <a:noFill/>
        </p:spPr>
        <p:txBody>
          <a:bodyPr/>
          <a:lstStyle/>
          <a:p>
            <a:pPr>
              <a:buClr>
                <a:schemeClr val="tx1"/>
              </a:buClr>
            </a:pPr>
            <a:r>
              <a:rPr lang="en-US" sz="2800" smtClean="0">
                <a:solidFill>
                  <a:srgbClr val="FF0000"/>
                </a:solidFill>
              </a:rPr>
              <a:t>Each item on the income statement is expressed as a % of that year’s Net Sales.</a:t>
            </a:r>
            <a:endParaRPr lang="en-US" sz="2800" smtClean="0"/>
          </a:p>
          <a:p>
            <a:pPr lvl="1">
              <a:buFont typeface="Monotype Sorts" pitchFamily="2" charset="2"/>
              <a:buNone/>
            </a:pPr>
            <a:endParaRPr lang="en-US" sz="2400" smtClean="0"/>
          </a:p>
          <a:p>
            <a:pPr>
              <a:buFont typeface="Monotype Sorts" pitchFamily="2" charset="2"/>
              <a:buNone/>
            </a:pPr>
            <a:r>
              <a:rPr lang="en-US" sz="2400" smtClean="0">
                <a:solidFill>
                  <a:schemeClr val="hlink"/>
                </a:solidFill>
              </a:rPr>
              <a:t>Comparisons are made to:</a:t>
            </a:r>
          </a:p>
          <a:p>
            <a:pPr>
              <a:buFont typeface="Monotype Sorts" pitchFamily="2" charset="2"/>
              <a:buNone/>
            </a:pPr>
            <a:r>
              <a:rPr lang="en-US" sz="2400" smtClean="0">
                <a:solidFill>
                  <a:schemeClr val="hlink"/>
                </a:solidFill>
              </a:rPr>
              <a:t>	Budget</a:t>
            </a:r>
          </a:p>
          <a:p>
            <a:pPr>
              <a:buFont typeface="Monotype Sorts" pitchFamily="2" charset="2"/>
              <a:buNone/>
            </a:pPr>
            <a:r>
              <a:rPr lang="en-US" sz="2400" smtClean="0">
                <a:solidFill>
                  <a:schemeClr val="hlink"/>
                </a:solidFill>
              </a:rPr>
              <a:t>	Previous year(s)</a:t>
            </a:r>
          </a:p>
          <a:p>
            <a:pPr>
              <a:buFont typeface="Monotype Sorts" pitchFamily="2" charset="2"/>
              <a:buNone/>
            </a:pPr>
            <a:r>
              <a:rPr lang="en-US" sz="2400" smtClean="0">
                <a:solidFill>
                  <a:schemeClr val="hlink"/>
                </a:solidFill>
              </a:rPr>
              <a:t>	Competitors</a:t>
            </a:r>
          </a:p>
        </p:txBody>
      </p:sp>
      <p:pic>
        <p:nvPicPr>
          <p:cNvPr id="87045" name="Picture 6" descr="Jakejet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429000"/>
            <a:ext cx="1263650" cy="235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6" name="Rectangle 10"/>
          <p:cNvSpPr>
            <a:spLocks noChangeArrowheads="1"/>
          </p:cNvSpPr>
          <p:nvPr/>
        </p:nvSpPr>
        <p:spPr bwMode="auto">
          <a:xfrm>
            <a:off x="6477000" y="3124200"/>
            <a:ext cx="1524000" cy="1676400"/>
          </a:xfrm>
          <a:prstGeom prst="rect">
            <a:avLst/>
          </a:prstGeom>
          <a:solidFill>
            <a:schemeClr val="accent1"/>
          </a:solidFill>
          <a:ln w="38100">
            <a:solidFill>
              <a:srgbClr val="00279F"/>
            </a:solidFill>
            <a:miter lim="800000"/>
            <a:headEnd/>
            <a:tailEnd/>
          </a:ln>
        </p:spPr>
        <p:txBody>
          <a:bodyPr wrap="none" anchor="ctr"/>
          <a:lstStyle/>
          <a:p>
            <a:endParaRPr lang="en-US"/>
          </a:p>
        </p:txBody>
      </p:sp>
      <p:sp>
        <p:nvSpPr>
          <p:cNvPr id="87047" name="Line 11"/>
          <p:cNvSpPr>
            <a:spLocks noChangeShapeType="1"/>
          </p:cNvSpPr>
          <p:nvPr/>
        </p:nvSpPr>
        <p:spPr bwMode="auto">
          <a:xfrm>
            <a:off x="7239000" y="4800600"/>
            <a:ext cx="0" cy="60960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48" name="Line 12"/>
          <p:cNvSpPr>
            <a:spLocks noChangeShapeType="1"/>
          </p:cNvSpPr>
          <p:nvPr/>
        </p:nvSpPr>
        <p:spPr bwMode="auto">
          <a:xfrm flipH="1">
            <a:off x="6858000" y="5410200"/>
            <a:ext cx="381000" cy="38100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49" name="Line 13"/>
          <p:cNvSpPr>
            <a:spLocks noChangeShapeType="1"/>
          </p:cNvSpPr>
          <p:nvPr/>
        </p:nvSpPr>
        <p:spPr bwMode="auto">
          <a:xfrm>
            <a:off x="7239000" y="5410200"/>
            <a:ext cx="381000" cy="38100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0" name="Line 14"/>
          <p:cNvSpPr>
            <a:spLocks noChangeShapeType="1"/>
          </p:cNvSpPr>
          <p:nvPr/>
        </p:nvSpPr>
        <p:spPr bwMode="auto">
          <a:xfrm>
            <a:off x="7239000" y="5410200"/>
            <a:ext cx="76200" cy="38100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1" name="Line 16"/>
          <p:cNvSpPr>
            <a:spLocks noChangeShapeType="1"/>
          </p:cNvSpPr>
          <p:nvPr/>
        </p:nvSpPr>
        <p:spPr bwMode="auto">
          <a:xfrm flipV="1">
            <a:off x="5867400" y="4038600"/>
            <a:ext cx="1066800" cy="685800"/>
          </a:xfrm>
          <a:prstGeom prst="line">
            <a:avLst/>
          </a:prstGeom>
          <a:noFill/>
          <a:ln w="38100">
            <a:solidFill>
              <a:srgbClr val="00279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52" name="Text Box 17"/>
          <p:cNvSpPr txBox="1">
            <a:spLocks noChangeArrowheads="1"/>
          </p:cNvSpPr>
          <p:nvPr/>
        </p:nvSpPr>
        <p:spPr bwMode="auto">
          <a:xfrm>
            <a:off x="6477000" y="3200400"/>
            <a:ext cx="16764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b="1">
                <a:solidFill>
                  <a:srgbClr val="000000"/>
                </a:solidFill>
                <a:latin typeface="Arial" charset="0"/>
              </a:rPr>
              <a:t>                    %</a:t>
            </a:r>
          </a:p>
          <a:p>
            <a:pPr>
              <a:spcBef>
                <a:spcPct val="50000"/>
              </a:spcBef>
            </a:pPr>
            <a:r>
              <a:rPr lang="en-US" sz="1400" b="1">
                <a:solidFill>
                  <a:srgbClr val="000000"/>
                </a:solidFill>
                <a:latin typeface="Arial" charset="0"/>
              </a:rPr>
              <a:t>Net Sales  100.0</a:t>
            </a:r>
          </a:p>
          <a:p>
            <a:pPr>
              <a:spcBef>
                <a:spcPct val="50000"/>
              </a:spcBef>
            </a:pPr>
            <a:r>
              <a:rPr lang="en-US" sz="1400" b="1">
                <a:solidFill>
                  <a:srgbClr val="000000"/>
                </a:solidFill>
                <a:latin typeface="Arial" charset="0"/>
              </a:rPr>
              <a:t>- Cost          </a:t>
            </a:r>
            <a:r>
              <a:rPr lang="en-US" sz="1400" b="1" u="sng">
                <a:solidFill>
                  <a:srgbClr val="000000"/>
                </a:solidFill>
                <a:latin typeface="Arial" charset="0"/>
              </a:rPr>
              <a:t>60.0</a:t>
            </a:r>
            <a:endParaRPr lang="en-US" sz="1400" b="1">
              <a:solidFill>
                <a:srgbClr val="000000"/>
              </a:solidFill>
              <a:latin typeface="Arial" charset="0"/>
            </a:endParaRPr>
          </a:p>
          <a:p>
            <a:pPr>
              <a:spcBef>
                <a:spcPct val="50000"/>
              </a:spcBef>
            </a:pPr>
            <a:r>
              <a:rPr lang="en-US" sz="1400" b="1">
                <a:solidFill>
                  <a:srgbClr val="000000"/>
                </a:solidFill>
                <a:latin typeface="Arial" charset="0"/>
              </a:rPr>
              <a:t>=G.P            40.0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p:cTn id="7" dur="1000" fill="hold"/>
                                        <p:tgtEl>
                                          <p:spTgt spid="1536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36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36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53603">
                                            <p:txEl>
                                              <p:pRg st="2" end="2"/>
                                            </p:txEl>
                                          </p:spTgt>
                                        </p:tgtEl>
                                        <p:attrNameLst>
                                          <p:attrName>style.visibility</p:attrName>
                                        </p:attrNameLst>
                                      </p:cBhvr>
                                      <p:to>
                                        <p:strVal val="visible"/>
                                      </p:to>
                                    </p:set>
                                    <p:anim calcmode="lin" valueType="num">
                                      <p:cBhvr>
                                        <p:cTn id="14" dur="1000" fill="hold"/>
                                        <p:tgtEl>
                                          <p:spTgt spid="15360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5360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536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36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53603">
                                            <p:txEl>
                                              <p:pRg st="3" end="3"/>
                                            </p:txEl>
                                          </p:spTgt>
                                        </p:tgtEl>
                                        <p:attrNameLst>
                                          <p:attrName>style.visibility</p:attrName>
                                        </p:attrNameLst>
                                      </p:cBhvr>
                                      <p:to>
                                        <p:strVal val="visible"/>
                                      </p:to>
                                    </p:set>
                                    <p:anim calcmode="lin" valueType="num">
                                      <p:cBhvr>
                                        <p:cTn id="21" dur="1000" fill="hold"/>
                                        <p:tgtEl>
                                          <p:spTgt spid="15360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5360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536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360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53603">
                                            <p:txEl>
                                              <p:pRg st="4" end="4"/>
                                            </p:txEl>
                                          </p:spTgt>
                                        </p:tgtEl>
                                        <p:attrNameLst>
                                          <p:attrName>style.visibility</p:attrName>
                                        </p:attrNameLst>
                                      </p:cBhvr>
                                      <p:to>
                                        <p:strVal val="visible"/>
                                      </p:to>
                                    </p:set>
                                    <p:anim calcmode="lin" valueType="num">
                                      <p:cBhvr>
                                        <p:cTn id="28" dur="1000" fill="hold"/>
                                        <p:tgtEl>
                                          <p:spTgt spid="15360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15360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15360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5360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53603">
                                            <p:txEl>
                                              <p:pRg st="5" end="5"/>
                                            </p:txEl>
                                          </p:spTgt>
                                        </p:tgtEl>
                                        <p:attrNameLst>
                                          <p:attrName>style.visibility</p:attrName>
                                        </p:attrNameLst>
                                      </p:cBhvr>
                                      <p:to>
                                        <p:strVal val="visible"/>
                                      </p:to>
                                    </p:set>
                                    <p:anim calcmode="lin" valueType="num">
                                      <p:cBhvr>
                                        <p:cTn id="35" dur="1000" fill="hold"/>
                                        <p:tgtEl>
                                          <p:spTgt spid="15360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15360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15360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5360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Slide Number Placeholder 4"/>
          <p:cNvSpPr>
            <a:spLocks noGrp="1"/>
          </p:cNvSpPr>
          <p:nvPr>
            <p:ph type="sldNum" sz="quarter" idx="10"/>
          </p:nvPr>
        </p:nvSpPr>
        <p:spPr/>
        <p:txBody>
          <a:bodyPr/>
          <a:lstStyle/>
          <a:p>
            <a:pPr>
              <a:defRPr/>
            </a:pPr>
            <a:r>
              <a:rPr lang="en-US"/>
              <a:t>5- </a:t>
            </a:r>
            <a:fld id="{7A5B3FE9-6DEF-411D-8D6C-E76A9EAF3F92}" type="slidenum">
              <a:rPr lang="en-US"/>
              <a:pPr>
                <a:defRPr/>
              </a:pPr>
              <a:t>73</a:t>
            </a:fld>
            <a:endParaRPr lang="en-US" sz="1400" b="0">
              <a:solidFill>
                <a:schemeClr val="tx1"/>
              </a:solidFill>
              <a:latin typeface="Times New Roman" pitchFamily="18" charset="0"/>
            </a:endParaRPr>
          </a:p>
        </p:txBody>
      </p:sp>
      <p:sp>
        <p:nvSpPr>
          <p:cNvPr id="179202" name="Rectangle 2"/>
          <p:cNvSpPr>
            <a:spLocks noGrp="1" noChangeArrowheads="1"/>
          </p:cNvSpPr>
          <p:nvPr>
            <p:ph type="title"/>
          </p:nvPr>
        </p:nvSpPr>
        <p:spPr/>
        <p:txBody>
          <a:bodyPr/>
          <a:lstStyle/>
          <a:p>
            <a:pPr>
              <a:defRPr/>
            </a:pPr>
            <a:r>
              <a:rPr lang="en-US" smtClean="0">
                <a:solidFill>
                  <a:srgbClr val="FF0000"/>
                </a:solidFill>
              </a:rPr>
              <a:t>Comparative</a:t>
            </a:r>
            <a:r>
              <a:rPr lang="en-US" smtClean="0"/>
              <a:t> Common-size Income Statements</a:t>
            </a:r>
          </a:p>
        </p:txBody>
      </p:sp>
      <p:sp>
        <p:nvSpPr>
          <p:cNvPr id="88068" name="Text Box 4"/>
          <p:cNvSpPr txBox="1">
            <a:spLocks noChangeArrowheads="1"/>
          </p:cNvSpPr>
          <p:nvPr/>
        </p:nvSpPr>
        <p:spPr bwMode="auto">
          <a:xfrm>
            <a:off x="228600" y="1600200"/>
            <a:ext cx="86106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                                             </a:t>
            </a:r>
            <a:r>
              <a:rPr lang="en-US" b="1" u="sng" dirty="0" smtClean="0">
                <a:solidFill>
                  <a:schemeClr val="hlink"/>
                </a:solidFill>
                <a:latin typeface="Arial" charset="0"/>
              </a:rPr>
              <a:t>2013</a:t>
            </a:r>
            <a:r>
              <a:rPr lang="en-US" b="1" dirty="0">
                <a:solidFill>
                  <a:schemeClr val="hlink"/>
                </a:solidFill>
                <a:latin typeface="Arial" charset="0"/>
              </a:rPr>
              <a:t>		         </a:t>
            </a:r>
            <a:r>
              <a:rPr lang="en-US" b="1" u="sng" dirty="0" smtClean="0">
                <a:solidFill>
                  <a:schemeClr val="hlink"/>
                </a:solidFill>
                <a:latin typeface="Arial" charset="0"/>
              </a:rPr>
              <a:t>2012</a:t>
            </a:r>
            <a:endParaRPr lang="en-US" dirty="0"/>
          </a:p>
          <a:p>
            <a:pPr>
              <a:spcBef>
                <a:spcPct val="50000"/>
              </a:spcBef>
            </a:pPr>
            <a:r>
              <a:rPr lang="en-US" b="1" dirty="0">
                <a:solidFill>
                  <a:schemeClr val="hlink"/>
                </a:solidFill>
                <a:latin typeface="Arial" charset="0"/>
              </a:rPr>
              <a:t>Net Sales		      $3,000		       $2,000</a:t>
            </a:r>
          </a:p>
          <a:p>
            <a:pPr>
              <a:spcBef>
                <a:spcPct val="50000"/>
              </a:spcBef>
            </a:pPr>
            <a:r>
              <a:rPr lang="en-US" b="1" dirty="0">
                <a:solidFill>
                  <a:schemeClr val="hlink"/>
                </a:solidFill>
                <a:latin typeface="Arial" charset="0"/>
              </a:rPr>
              <a:t>Cost of Goods Sold       </a:t>
            </a:r>
            <a:r>
              <a:rPr lang="en-US" b="1" u="sng" dirty="0">
                <a:solidFill>
                  <a:schemeClr val="hlink"/>
                </a:solidFill>
                <a:latin typeface="Arial" charset="0"/>
              </a:rPr>
              <a:t>2,000</a:t>
            </a:r>
            <a:r>
              <a:rPr lang="en-US" b="1" dirty="0">
                <a:solidFill>
                  <a:schemeClr val="hlink"/>
                </a:solidFill>
                <a:latin typeface="Arial" charset="0"/>
              </a:rPr>
              <a:t>		         </a:t>
            </a:r>
            <a:r>
              <a:rPr lang="en-US" b="1" u="sng" dirty="0">
                <a:solidFill>
                  <a:schemeClr val="hlink"/>
                </a:solidFill>
                <a:latin typeface="Arial" charset="0"/>
              </a:rPr>
              <a:t>1,200</a:t>
            </a:r>
            <a:endParaRPr lang="en-US" b="1" dirty="0">
              <a:solidFill>
                <a:schemeClr val="hlink"/>
              </a:solidFill>
              <a:latin typeface="Arial" charset="0"/>
            </a:endParaRPr>
          </a:p>
          <a:p>
            <a:pPr>
              <a:spcBef>
                <a:spcPct val="50000"/>
              </a:spcBef>
            </a:pPr>
            <a:r>
              <a:rPr lang="en-US" b="1" dirty="0">
                <a:solidFill>
                  <a:schemeClr val="hlink"/>
                </a:solidFill>
                <a:latin typeface="Arial" charset="0"/>
              </a:rPr>
              <a:t>Gross Profit		        1,000		            800</a:t>
            </a:r>
          </a:p>
          <a:p>
            <a:pPr>
              <a:spcBef>
                <a:spcPct val="50000"/>
              </a:spcBef>
            </a:pPr>
            <a:r>
              <a:rPr lang="en-US" b="1" dirty="0">
                <a:solidFill>
                  <a:schemeClr val="hlink"/>
                </a:solidFill>
                <a:latin typeface="Arial" charset="0"/>
              </a:rPr>
              <a:t>Operating Expenses:</a:t>
            </a:r>
          </a:p>
          <a:p>
            <a:pPr>
              <a:spcBef>
                <a:spcPct val="50000"/>
              </a:spcBef>
            </a:pPr>
            <a:r>
              <a:rPr lang="en-US" b="1" dirty="0">
                <a:solidFill>
                  <a:schemeClr val="hlink"/>
                </a:solidFill>
                <a:latin typeface="Arial" charset="0"/>
              </a:rPr>
              <a:t>  Selling Expenses	           600		           400</a:t>
            </a:r>
          </a:p>
          <a:p>
            <a:pPr>
              <a:spcBef>
                <a:spcPct val="50000"/>
              </a:spcBef>
            </a:pPr>
            <a:r>
              <a:rPr lang="en-US" b="1" dirty="0">
                <a:solidFill>
                  <a:schemeClr val="hlink"/>
                </a:solidFill>
                <a:latin typeface="Arial" charset="0"/>
              </a:rPr>
              <a:t>  Administrative Exp.        </a:t>
            </a:r>
            <a:r>
              <a:rPr lang="en-US" b="1" u="sng" dirty="0">
                <a:solidFill>
                  <a:schemeClr val="hlink"/>
                </a:solidFill>
                <a:latin typeface="Arial" charset="0"/>
              </a:rPr>
              <a:t>700</a:t>
            </a:r>
            <a:r>
              <a:rPr lang="en-US" b="1" dirty="0">
                <a:solidFill>
                  <a:schemeClr val="hlink"/>
                </a:solidFill>
                <a:latin typeface="Arial" charset="0"/>
              </a:rPr>
              <a:t>	                      </a:t>
            </a:r>
            <a:r>
              <a:rPr lang="en-US" b="1" u="sng" dirty="0">
                <a:solidFill>
                  <a:schemeClr val="hlink"/>
                </a:solidFill>
                <a:latin typeface="Arial" charset="0"/>
              </a:rPr>
              <a:t>300</a:t>
            </a:r>
            <a:endParaRPr lang="en-US" b="1" dirty="0">
              <a:solidFill>
                <a:schemeClr val="hlink"/>
              </a:solidFill>
              <a:latin typeface="Arial" charset="0"/>
            </a:endParaRPr>
          </a:p>
          <a:p>
            <a:pPr>
              <a:spcBef>
                <a:spcPct val="50000"/>
              </a:spcBef>
            </a:pPr>
            <a:r>
              <a:rPr lang="en-US" b="1" dirty="0">
                <a:solidFill>
                  <a:schemeClr val="hlink"/>
                </a:solidFill>
                <a:latin typeface="Arial" charset="0"/>
              </a:rPr>
              <a:t>Total </a:t>
            </a:r>
            <a:r>
              <a:rPr lang="en-US" b="1" dirty="0" err="1">
                <a:solidFill>
                  <a:schemeClr val="hlink"/>
                </a:solidFill>
                <a:latin typeface="Arial" charset="0"/>
              </a:rPr>
              <a:t>Oper</a:t>
            </a:r>
            <a:r>
              <a:rPr lang="en-US" b="1" dirty="0">
                <a:solidFill>
                  <a:schemeClr val="hlink"/>
                </a:solidFill>
                <a:latin typeface="Arial" charset="0"/>
              </a:rPr>
              <a:t>. Exp.             </a:t>
            </a:r>
            <a:r>
              <a:rPr lang="en-US" b="1" u="sng" dirty="0">
                <a:solidFill>
                  <a:schemeClr val="hlink"/>
                </a:solidFill>
                <a:latin typeface="Arial" charset="0"/>
              </a:rPr>
              <a:t>1,300</a:t>
            </a:r>
            <a:r>
              <a:rPr lang="en-US" b="1" dirty="0">
                <a:solidFill>
                  <a:schemeClr val="hlink"/>
                </a:solidFill>
                <a:latin typeface="Arial" charset="0"/>
              </a:rPr>
              <a:t>		           </a:t>
            </a:r>
            <a:r>
              <a:rPr lang="en-US" b="1" u="sng" dirty="0">
                <a:solidFill>
                  <a:schemeClr val="hlink"/>
                </a:solidFill>
                <a:latin typeface="Arial" charset="0"/>
              </a:rPr>
              <a:t>700</a:t>
            </a:r>
            <a:endParaRPr lang="en-US" b="1" dirty="0">
              <a:solidFill>
                <a:schemeClr val="hlink"/>
              </a:solidFill>
              <a:latin typeface="Arial" charset="0"/>
            </a:endParaRPr>
          </a:p>
          <a:p>
            <a:pPr>
              <a:spcBef>
                <a:spcPct val="50000"/>
              </a:spcBef>
            </a:pPr>
            <a:r>
              <a:rPr lang="en-US" b="1" dirty="0">
                <a:solidFill>
                  <a:schemeClr val="hlink"/>
                </a:solidFill>
                <a:latin typeface="Arial" charset="0"/>
              </a:rPr>
              <a:t>Net Income		        (</a:t>
            </a:r>
            <a:r>
              <a:rPr lang="en-US" b="1" u="sng" dirty="0">
                <a:solidFill>
                  <a:schemeClr val="hlink"/>
                </a:solidFill>
                <a:latin typeface="Arial" charset="0"/>
              </a:rPr>
              <a:t>$300)</a:t>
            </a:r>
            <a:r>
              <a:rPr lang="en-US" b="1" dirty="0">
                <a:solidFill>
                  <a:schemeClr val="hlink"/>
                </a:solidFill>
                <a:latin typeface="Arial" charset="0"/>
              </a:rPr>
              <a:t>                       </a:t>
            </a:r>
            <a:r>
              <a:rPr lang="en-US" b="1" u="sng" dirty="0">
                <a:solidFill>
                  <a:schemeClr val="hlink"/>
                </a:solidFill>
                <a:latin typeface="Arial" charset="0"/>
              </a:rPr>
              <a:t>$100</a:t>
            </a:r>
            <a:endParaRPr lang="en-US" b="1" dirty="0">
              <a:solidFill>
                <a:schemeClr val="hlink"/>
              </a:solidFill>
              <a:latin typeface="Arial" charset="0"/>
            </a:endParaRPr>
          </a:p>
        </p:txBody>
      </p:sp>
      <p:sp>
        <p:nvSpPr>
          <p:cNvPr id="88069" name="Line 5"/>
          <p:cNvSpPr>
            <a:spLocks noChangeShapeType="1"/>
          </p:cNvSpPr>
          <p:nvPr/>
        </p:nvSpPr>
        <p:spPr bwMode="auto">
          <a:xfrm>
            <a:off x="3810000" y="6477000"/>
            <a:ext cx="8382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0" name="Line 6"/>
          <p:cNvSpPr>
            <a:spLocks noChangeShapeType="1"/>
          </p:cNvSpPr>
          <p:nvPr/>
        </p:nvSpPr>
        <p:spPr bwMode="auto">
          <a:xfrm>
            <a:off x="6553200" y="6477000"/>
            <a:ext cx="6858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1" name="Line 7"/>
          <p:cNvSpPr>
            <a:spLocks noChangeShapeType="1"/>
          </p:cNvSpPr>
          <p:nvPr/>
        </p:nvSpPr>
        <p:spPr bwMode="auto">
          <a:xfrm>
            <a:off x="6324600" y="1676400"/>
            <a:ext cx="0" cy="48006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9208" name="Text Box 8"/>
          <p:cNvSpPr txBox="1">
            <a:spLocks noChangeArrowheads="1"/>
          </p:cNvSpPr>
          <p:nvPr/>
        </p:nvSpPr>
        <p:spPr bwMode="auto">
          <a:xfrm>
            <a:off x="4572000" y="1600200"/>
            <a:ext cx="2057400"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u="sng">
                <a:solidFill>
                  <a:srgbClr val="FF0000"/>
                </a:solidFill>
                <a:latin typeface="Arial" charset="0"/>
              </a:rPr>
              <a:t> % of N.Sales</a:t>
            </a:r>
            <a:endParaRPr lang="en-US" sz="2200" b="1" u="sng">
              <a:solidFill>
                <a:srgbClr val="FF0000"/>
              </a:solidFill>
              <a:latin typeface="Arial" charset="0"/>
            </a:endParaRPr>
          </a:p>
          <a:p>
            <a:pPr>
              <a:spcBef>
                <a:spcPct val="70000"/>
              </a:spcBef>
            </a:pPr>
            <a:r>
              <a:rPr lang="en-US" sz="2200" b="1">
                <a:solidFill>
                  <a:srgbClr val="FF0000"/>
                </a:solidFill>
                <a:latin typeface="Arial" charset="0"/>
              </a:rPr>
              <a:t>     </a:t>
            </a:r>
            <a:r>
              <a:rPr lang="en-US" b="1">
                <a:solidFill>
                  <a:srgbClr val="FF0000"/>
                </a:solidFill>
                <a:latin typeface="Arial" charset="0"/>
              </a:rPr>
              <a:t>100.0</a:t>
            </a:r>
          </a:p>
          <a:p>
            <a:pPr>
              <a:spcBef>
                <a:spcPct val="50000"/>
              </a:spcBef>
            </a:pPr>
            <a:r>
              <a:rPr lang="en-US" b="1">
                <a:solidFill>
                  <a:srgbClr val="FF0000"/>
                </a:solidFill>
                <a:latin typeface="Arial" charset="0"/>
              </a:rPr>
              <a:t>       </a:t>
            </a:r>
            <a:endParaRPr lang="en-US" u="sng"/>
          </a:p>
        </p:txBody>
      </p:sp>
      <p:sp>
        <p:nvSpPr>
          <p:cNvPr id="179209" name="Text Box 9"/>
          <p:cNvSpPr txBox="1">
            <a:spLocks noChangeArrowheads="1"/>
          </p:cNvSpPr>
          <p:nvPr/>
        </p:nvSpPr>
        <p:spPr bwMode="auto">
          <a:xfrm>
            <a:off x="7391400" y="1600200"/>
            <a:ext cx="1752600"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45000"/>
              </a:spcBef>
            </a:pPr>
            <a:r>
              <a:rPr lang="en-US" sz="2000" b="1" u="sng">
                <a:solidFill>
                  <a:srgbClr val="FF0000"/>
                </a:solidFill>
                <a:latin typeface="Arial" charset="0"/>
              </a:rPr>
              <a:t>% of N.Sales</a:t>
            </a:r>
            <a:endParaRPr lang="en-US" sz="2200" b="1" u="sng">
              <a:solidFill>
                <a:srgbClr val="FF0000"/>
              </a:solidFill>
              <a:latin typeface="Arial" charset="0"/>
            </a:endParaRPr>
          </a:p>
          <a:p>
            <a:pPr>
              <a:lnSpc>
                <a:spcPct val="110000"/>
              </a:lnSpc>
              <a:spcBef>
                <a:spcPct val="45000"/>
              </a:spcBef>
            </a:pPr>
            <a:r>
              <a:rPr lang="en-US" sz="2200" b="1">
                <a:solidFill>
                  <a:srgbClr val="FF0000"/>
                </a:solidFill>
                <a:latin typeface="Arial" charset="0"/>
              </a:rPr>
              <a:t>     </a:t>
            </a:r>
            <a:r>
              <a:rPr lang="en-US" b="1">
                <a:solidFill>
                  <a:srgbClr val="FF0000"/>
                </a:solidFill>
                <a:latin typeface="Arial" charset="0"/>
              </a:rPr>
              <a:t>100.0</a:t>
            </a:r>
          </a:p>
          <a:p>
            <a:pPr>
              <a:lnSpc>
                <a:spcPct val="110000"/>
              </a:lnSpc>
              <a:spcBef>
                <a:spcPct val="45000"/>
              </a:spcBef>
            </a:pPr>
            <a:r>
              <a:rPr lang="en-US" b="1">
                <a:solidFill>
                  <a:srgbClr val="FF0000"/>
                </a:solidFill>
                <a:latin typeface="Arial" charset="0"/>
              </a:rPr>
              <a:t>       </a:t>
            </a:r>
            <a:endParaRPr lang="en-US"/>
          </a:p>
        </p:txBody>
      </p:sp>
      <p:sp>
        <p:nvSpPr>
          <p:cNvPr id="88074" name="Line 10"/>
          <p:cNvSpPr>
            <a:spLocks noChangeShapeType="1"/>
          </p:cNvSpPr>
          <p:nvPr/>
        </p:nvSpPr>
        <p:spPr bwMode="auto">
          <a:xfrm>
            <a:off x="5029200" y="3048000"/>
            <a:ext cx="9144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5" name="Line 11"/>
          <p:cNvSpPr>
            <a:spLocks noChangeShapeType="1"/>
          </p:cNvSpPr>
          <p:nvPr/>
        </p:nvSpPr>
        <p:spPr bwMode="auto">
          <a:xfrm>
            <a:off x="5029200" y="5257800"/>
            <a:ext cx="9144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6" name="Line 14"/>
          <p:cNvSpPr>
            <a:spLocks noChangeShapeType="1"/>
          </p:cNvSpPr>
          <p:nvPr/>
        </p:nvSpPr>
        <p:spPr bwMode="auto">
          <a:xfrm>
            <a:off x="5029200" y="5867400"/>
            <a:ext cx="9144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7" name="Line 15"/>
          <p:cNvSpPr>
            <a:spLocks noChangeShapeType="1"/>
          </p:cNvSpPr>
          <p:nvPr/>
        </p:nvSpPr>
        <p:spPr bwMode="auto">
          <a:xfrm>
            <a:off x="5029200" y="6400800"/>
            <a:ext cx="9144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8" name="Line 16"/>
          <p:cNvSpPr>
            <a:spLocks noChangeShapeType="1"/>
          </p:cNvSpPr>
          <p:nvPr/>
        </p:nvSpPr>
        <p:spPr bwMode="auto">
          <a:xfrm>
            <a:off x="5029200" y="6477000"/>
            <a:ext cx="9144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79" name="Line 17"/>
          <p:cNvSpPr>
            <a:spLocks noChangeShapeType="1"/>
          </p:cNvSpPr>
          <p:nvPr/>
        </p:nvSpPr>
        <p:spPr bwMode="auto">
          <a:xfrm>
            <a:off x="7696200" y="30480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80" name="Line 18"/>
          <p:cNvSpPr>
            <a:spLocks noChangeShapeType="1"/>
          </p:cNvSpPr>
          <p:nvPr/>
        </p:nvSpPr>
        <p:spPr bwMode="auto">
          <a:xfrm>
            <a:off x="7772400" y="5257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81" name="Line 19"/>
          <p:cNvSpPr>
            <a:spLocks noChangeShapeType="1"/>
          </p:cNvSpPr>
          <p:nvPr/>
        </p:nvSpPr>
        <p:spPr bwMode="auto">
          <a:xfrm>
            <a:off x="7772400" y="58674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82" name="Line 20"/>
          <p:cNvSpPr>
            <a:spLocks noChangeShapeType="1"/>
          </p:cNvSpPr>
          <p:nvPr/>
        </p:nvSpPr>
        <p:spPr bwMode="auto">
          <a:xfrm>
            <a:off x="7772400" y="64770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083" name="Line 21"/>
          <p:cNvSpPr>
            <a:spLocks noChangeShapeType="1"/>
          </p:cNvSpPr>
          <p:nvPr/>
        </p:nvSpPr>
        <p:spPr bwMode="auto">
          <a:xfrm>
            <a:off x="7772400" y="6400800"/>
            <a:ext cx="990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9209">
                                            <p:txEl>
                                              <p:pRg st="0" end="0"/>
                                            </p:txEl>
                                          </p:spTgt>
                                        </p:tgtEl>
                                        <p:attrNameLst>
                                          <p:attrName>style.visibility</p:attrName>
                                        </p:attrNameLst>
                                      </p:cBhvr>
                                      <p:to>
                                        <p:strVal val="visible"/>
                                      </p:to>
                                    </p:set>
                                    <p:anim calcmode="lin" valueType="num">
                                      <p:cBhvr additive="base">
                                        <p:cTn id="7" dur="500" fill="hold"/>
                                        <p:tgtEl>
                                          <p:spTgt spid="1792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9209">
                                            <p:txEl>
                                              <p:pRg st="1" end="1"/>
                                            </p:txEl>
                                          </p:spTgt>
                                        </p:tgtEl>
                                        <p:attrNameLst>
                                          <p:attrName>style.visibility</p:attrName>
                                        </p:attrNameLst>
                                      </p:cBhvr>
                                      <p:to>
                                        <p:strVal val="visible"/>
                                      </p:to>
                                    </p:set>
                                    <p:anim calcmode="lin" valueType="num">
                                      <p:cBhvr additive="base">
                                        <p:cTn id="13" dur="500" fill="hold"/>
                                        <p:tgtEl>
                                          <p:spTgt spid="1792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9209">
                                            <p:txEl>
                                              <p:pRg st="2" end="2"/>
                                            </p:txEl>
                                          </p:spTgt>
                                        </p:tgtEl>
                                        <p:attrNameLst>
                                          <p:attrName>style.visibility</p:attrName>
                                        </p:attrNameLst>
                                      </p:cBhvr>
                                      <p:to>
                                        <p:strVal val="visible"/>
                                      </p:to>
                                    </p:set>
                                    <p:anim calcmode="lin" valueType="num">
                                      <p:cBhvr additive="base">
                                        <p:cTn id="19" dur="500" fill="hold"/>
                                        <p:tgtEl>
                                          <p:spTgt spid="1792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9208">
                                            <p:txEl>
                                              <p:pRg st="0" end="0"/>
                                            </p:txEl>
                                          </p:spTgt>
                                        </p:tgtEl>
                                        <p:attrNameLst>
                                          <p:attrName>style.visibility</p:attrName>
                                        </p:attrNameLst>
                                      </p:cBhvr>
                                      <p:to>
                                        <p:strVal val="visible"/>
                                      </p:to>
                                    </p:set>
                                    <p:anim calcmode="lin" valueType="num">
                                      <p:cBhvr additive="base">
                                        <p:cTn id="25" dur="500" fill="hold"/>
                                        <p:tgtEl>
                                          <p:spTgt spid="17920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92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9208">
                                            <p:txEl>
                                              <p:pRg st="1" end="1"/>
                                            </p:txEl>
                                          </p:spTgt>
                                        </p:tgtEl>
                                        <p:attrNameLst>
                                          <p:attrName>style.visibility</p:attrName>
                                        </p:attrNameLst>
                                      </p:cBhvr>
                                      <p:to>
                                        <p:strVal val="visible"/>
                                      </p:to>
                                    </p:set>
                                    <p:anim calcmode="lin" valueType="num">
                                      <p:cBhvr additive="base">
                                        <p:cTn id="31" dur="500" fill="hold"/>
                                        <p:tgtEl>
                                          <p:spTgt spid="179208">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92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9208">
                                            <p:txEl>
                                              <p:pRg st="2" end="2"/>
                                            </p:txEl>
                                          </p:spTgt>
                                        </p:tgtEl>
                                        <p:attrNameLst>
                                          <p:attrName>style.visibility</p:attrName>
                                        </p:attrNameLst>
                                      </p:cBhvr>
                                      <p:to>
                                        <p:strVal val="visible"/>
                                      </p:to>
                                    </p:set>
                                    <p:anim calcmode="lin" valueType="num">
                                      <p:cBhvr additive="base">
                                        <p:cTn id="37" dur="500" fill="hold"/>
                                        <p:tgtEl>
                                          <p:spTgt spid="179208">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92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build="p" autoUpdateAnimBg="0"/>
      <p:bldP spid="17920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r>
              <a:rPr lang="en-US"/>
              <a:t>5- </a:t>
            </a:r>
            <a:fld id="{20A4D4BB-0B1F-4A06-BCCE-14A6B6257933}" type="slidenum">
              <a:rPr lang="en-US"/>
              <a:pPr>
                <a:defRPr/>
              </a:pPr>
              <a:t>74</a:t>
            </a:fld>
            <a:endParaRPr lang="en-US" sz="1400" b="0">
              <a:solidFill>
                <a:schemeClr val="tx1"/>
              </a:solidFill>
              <a:latin typeface="Times New Roman" pitchFamily="18" charset="0"/>
            </a:endParaRPr>
          </a:p>
        </p:txBody>
      </p:sp>
      <p:sp>
        <p:nvSpPr>
          <p:cNvPr id="155650" name="Rectangle 2"/>
          <p:cNvSpPr>
            <a:spLocks noGrp="1" noChangeArrowheads="1"/>
          </p:cNvSpPr>
          <p:nvPr>
            <p:ph type="title"/>
          </p:nvPr>
        </p:nvSpPr>
        <p:spPr/>
        <p:txBody>
          <a:bodyPr/>
          <a:lstStyle/>
          <a:p>
            <a:pPr>
              <a:defRPr/>
            </a:pPr>
            <a:r>
              <a:rPr lang="en-US" smtClean="0">
                <a:solidFill>
                  <a:srgbClr val="FF0000"/>
                </a:solidFill>
              </a:rPr>
              <a:t>Comparative</a:t>
            </a:r>
            <a:r>
              <a:rPr lang="en-US" smtClean="0"/>
              <a:t> Common-size Income Statements</a:t>
            </a:r>
          </a:p>
        </p:txBody>
      </p:sp>
      <p:sp>
        <p:nvSpPr>
          <p:cNvPr id="89092" name="Text Box 13"/>
          <p:cNvSpPr txBox="1">
            <a:spLocks noChangeArrowheads="1"/>
          </p:cNvSpPr>
          <p:nvPr/>
        </p:nvSpPr>
        <p:spPr bwMode="auto">
          <a:xfrm>
            <a:off x="228600" y="1600200"/>
            <a:ext cx="86106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                                             </a:t>
            </a:r>
            <a:r>
              <a:rPr lang="en-US" b="1" u="sng" dirty="0" smtClean="0">
                <a:solidFill>
                  <a:schemeClr val="hlink"/>
                </a:solidFill>
                <a:latin typeface="Arial" charset="0"/>
              </a:rPr>
              <a:t>2013</a:t>
            </a:r>
            <a:r>
              <a:rPr lang="en-US" b="1" dirty="0">
                <a:solidFill>
                  <a:schemeClr val="hlink"/>
                </a:solidFill>
                <a:latin typeface="Arial" charset="0"/>
              </a:rPr>
              <a:t>		         </a:t>
            </a:r>
            <a:r>
              <a:rPr lang="en-US" b="1" u="sng" dirty="0" smtClean="0">
                <a:solidFill>
                  <a:schemeClr val="hlink"/>
                </a:solidFill>
                <a:latin typeface="Arial" charset="0"/>
              </a:rPr>
              <a:t>2012</a:t>
            </a:r>
            <a:endParaRPr lang="en-US" dirty="0"/>
          </a:p>
          <a:p>
            <a:pPr>
              <a:spcBef>
                <a:spcPct val="50000"/>
              </a:spcBef>
            </a:pPr>
            <a:r>
              <a:rPr lang="en-US" b="1" dirty="0">
                <a:solidFill>
                  <a:schemeClr val="hlink"/>
                </a:solidFill>
                <a:latin typeface="Arial" charset="0"/>
              </a:rPr>
              <a:t>Net Sales		      $3,000		       $2,000</a:t>
            </a:r>
          </a:p>
          <a:p>
            <a:pPr>
              <a:spcBef>
                <a:spcPct val="50000"/>
              </a:spcBef>
            </a:pPr>
            <a:r>
              <a:rPr lang="en-US" b="1" dirty="0">
                <a:solidFill>
                  <a:schemeClr val="hlink"/>
                </a:solidFill>
                <a:latin typeface="Arial" charset="0"/>
              </a:rPr>
              <a:t>Cost of Goods Sold       </a:t>
            </a:r>
            <a:r>
              <a:rPr lang="en-US" b="1" u="sng" dirty="0">
                <a:solidFill>
                  <a:schemeClr val="hlink"/>
                </a:solidFill>
                <a:latin typeface="Arial" charset="0"/>
              </a:rPr>
              <a:t>2,000</a:t>
            </a:r>
            <a:r>
              <a:rPr lang="en-US" b="1" dirty="0">
                <a:solidFill>
                  <a:schemeClr val="hlink"/>
                </a:solidFill>
                <a:latin typeface="Arial" charset="0"/>
              </a:rPr>
              <a:t>		         </a:t>
            </a:r>
            <a:r>
              <a:rPr lang="en-US" b="1" u="sng" dirty="0">
                <a:solidFill>
                  <a:schemeClr val="hlink"/>
                </a:solidFill>
                <a:latin typeface="Arial" charset="0"/>
              </a:rPr>
              <a:t>1,200</a:t>
            </a:r>
            <a:endParaRPr lang="en-US" b="1" dirty="0">
              <a:solidFill>
                <a:schemeClr val="hlink"/>
              </a:solidFill>
              <a:latin typeface="Arial" charset="0"/>
            </a:endParaRPr>
          </a:p>
          <a:p>
            <a:pPr>
              <a:spcBef>
                <a:spcPct val="50000"/>
              </a:spcBef>
            </a:pPr>
            <a:r>
              <a:rPr lang="en-US" b="1" dirty="0">
                <a:solidFill>
                  <a:schemeClr val="hlink"/>
                </a:solidFill>
                <a:latin typeface="Arial" charset="0"/>
              </a:rPr>
              <a:t>Gross Profit		        1,000		            800</a:t>
            </a:r>
          </a:p>
          <a:p>
            <a:pPr>
              <a:spcBef>
                <a:spcPct val="50000"/>
              </a:spcBef>
            </a:pPr>
            <a:r>
              <a:rPr lang="en-US" b="1" dirty="0">
                <a:solidFill>
                  <a:schemeClr val="hlink"/>
                </a:solidFill>
                <a:latin typeface="Arial" charset="0"/>
              </a:rPr>
              <a:t>Operating Expenses:</a:t>
            </a:r>
          </a:p>
          <a:p>
            <a:pPr>
              <a:spcBef>
                <a:spcPct val="50000"/>
              </a:spcBef>
            </a:pPr>
            <a:r>
              <a:rPr lang="en-US" b="1" dirty="0">
                <a:solidFill>
                  <a:schemeClr val="hlink"/>
                </a:solidFill>
                <a:latin typeface="Arial" charset="0"/>
              </a:rPr>
              <a:t>  Selling Expenses	           600		           400</a:t>
            </a:r>
          </a:p>
          <a:p>
            <a:pPr>
              <a:spcBef>
                <a:spcPct val="50000"/>
              </a:spcBef>
            </a:pPr>
            <a:r>
              <a:rPr lang="en-US" b="1" dirty="0">
                <a:solidFill>
                  <a:schemeClr val="hlink"/>
                </a:solidFill>
                <a:latin typeface="Arial" charset="0"/>
              </a:rPr>
              <a:t>  Administrative Exp.        </a:t>
            </a:r>
            <a:r>
              <a:rPr lang="en-US" b="1" u="sng" dirty="0">
                <a:solidFill>
                  <a:schemeClr val="hlink"/>
                </a:solidFill>
                <a:latin typeface="Arial" charset="0"/>
              </a:rPr>
              <a:t>700</a:t>
            </a:r>
            <a:r>
              <a:rPr lang="en-US" b="1" dirty="0">
                <a:solidFill>
                  <a:schemeClr val="hlink"/>
                </a:solidFill>
                <a:latin typeface="Arial" charset="0"/>
              </a:rPr>
              <a:t>	                      </a:t>
            </a:r>
            <a:r>
              <a:rPr lang="en-US" b="1" u="sng" dirty="0">
                <a:solidFill>
                  <a:schemeClr val="hlink"/>
                </a:solidFill>
                <a:latin typeface="Arial" charset="0"/>
              </a:rPr>
              <a:t>300</a:t>
            </a:r>
            <a:endParaRPr lang="en-US" b="1" dirty="0">
              <a:solidFill>
                <a:schemeClr val="hlink"/>
              </a:solidFill>
              <a:latin typeface="Arial" charset="0"/>
            </a:endParaRPr>
          </a:p>
          <a:p>
            <a:pPr>
              <a:spcBef>
                <a:spcPct val="50000"/>
              </a:spcBef>
            </a:pPr>
            <a:r>
              <a:rPr lang="en-US" b="1" dirty="0">
                <a:solidFill>
                  <a:schemeClr val="hlink"/>
                </a:solidFill>
                <a:latin typeface="Arial" charset="0"/>
              </a:rPr>
              <a:t>Total </a:t>
            </a:r>
            <a:r>
              <a:rPr lang="en-US" b="1" dirty="0" err="1">
                <a:solidFill>
                  <a:schemeClr val="hlink"/>
                </a:solidFill>
                <a:latin typeface="Arial" charset="0"/>
              </a:rPr>
              <a:t>Oper</a:t>
            </a:r>
            <a:r>
              <a:rPr lang="en-US" b="1" dirty="0">
                <a:solidFill>
                  <a:schemeClr val="hlink"/>
                </a:solidFill>
                <a:latin typeface="Arial" charset="0"/>
              </a:rPr>
              <a:t>. Exp.             </a:t>
            </a:r>
            <a:r>
              <a:rPr lang="en-US" b="1" u="sng" dirty="0">
                <a:solidFill>
                  <a:schemeClr val="hlink"/>
                </a:solidFill>
                <a:latin typeface="Arial" charset="0"/>
              </a:rPr>
              <a:t>1,300</a:t>
            </a:r>
            <a:r>
              <a:rPr lang="en-US" b="1" dirty="0">
                <a:solidFill>
                  <a:schemeClr val="hlink"/>
                </a:solidFill>
                <a:latin typeface="Arial" charset="0"/>
              </a:rPr>
              <a:t>		           </a:t>
            </a:r>
            <a:r>
              <a:rPr lang="en-US" b="1" u="sng" dirty="0">
                <a:solidFill>
                  <a:schemeClr val="hlink"/>
                </a:solidFill>
                <a:latin typeface="Arial" charset="0"/>
              </a:rPr>
              <a:t>700</a:t>
            </a:r>
            <a:endParaRPr lang="en-US" b="1" dirty="0">
              <a:solidFill>
                <a:schemeClr val="hlink"/>
              </a:solidFill>
              <a:latin typeface="Arial" charset="0"/>
            </a:endParaRPr>
          </a:p>
          <a:p>
            <a:pPr>
              <a:spcBef>
                <a:spcPct val="50000"/>
              </a:spcBef>
            </a:pPr>
            <a:r>
              <a:rPr lang="en-US" b="1" dirty="0">
                <a:solidFill>
                  <a:schemeClr val="hlink"/>
                </a:solidFill>
                <a:latin typeface="Arial" charset="0"/>
              </a:rPr>
              <a:t>Net Income		        (</a:t>
            </a:r>
            <a:r>
              <a:rPr lang="en-US" b="1" u="sng" dirty="0">
                <a:solidFill>
                  <a:schemeClr val="hlink"/>
                </a:solidFill>
                <a:latin typeface="Arial" charset="0"/>
              </a:rPr>
              <a:t>$300)</a:t>
            </a:r>
            <a:r>
              <a:rPr lang="en-US" b="1" dirty="0">
                <a:solidFill>
                  <a:schemeClr val="hlink"/>
                </a:solidFill>
                <a:latin typeface="Arial" charset="0"/>
              </a:rPr>
              <a:t>                       </a:t>
            </a:r>
            <a:r>
              <a:rPr lang="en-US" b="1" u="sng" dirty="0">
                <a:solidFill>
                  <a:schemeClr val="hlink"/>
                </a:solidFill>
                <a:latin typeface="Arial" charset="0"/>
              </a:rPr>
              <a:t>$100</a:t>
            </a:r>
            <a:endParaRPr lang="en-US" b="1" dirty="0">
              <a:solidFill>
                <a:schemeClr val="hlink"/>
              </a:solidFill>
              <a:latin typeface="Arial" charset="0"/>
            </a:endParaRPr>
          </a:p>
        </p:txBody>
      </p:sp>
      <p:sp>
        <p:nvSpPr>
          <p:cNvPr id="89093" name="Line 14"/>
          <p:cNvSpPr>
            <a:spLocks noChangeShapeType="1"/>
          </p:cNvSpPr>
          <p:nvPr/>
        </p:nvSpPr>
        <p:spPr bwMode="auto">
          <a:xfrm>
            <a:off x="3810000" y="6477000"/>
            <a:ext cx="8382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094" name="Line 16"/>
          <p:cNvSpPr>
            <a:spLocks noChangeShapeType="1"/>
          </p:cNvSpPr>
          <p:nvPr/>
        </p:nvSpPr>
        <p:spPr bwMode="auto">
          <a:xfrm>
            <a:off x="6553200" y="6477000"/>
            <a:ext cx="6858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095" name="Line 17"/>
          <p:cNvSpPr>
            <a:spLocks noChangeShapeType="1"/>
          </p:cNvSpPr>
          <p:nvPr/>
        </p:nvSpPr>
        <p:spPr bwMode="auto">
          <a:xfrm>
            <a:off x="6324600" y="1676400"/>
            <a:ext cx="0" cy="48006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6" name="Text Box 18"/>
          <p:cNvSpPr txBox="1">
            <a:spLocks noChangeArrowheads="1"/>
          </p:cNvSpPr>
          <p:nvPr/>
        </p:nvSpPr>
        <p:spPr bwMode="auto">
          <a:xfrm>
            <a:off x="4572000" y="1600200"/>
            <a:ext cx="2057400"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u="sng">
                <a:solidFill>
                  <a:srgbClr val="FF0000"/>
                </a:solidFill>
                <a:latin typeface="Arial" charset="0"/>
              </a:rPr>
              <a:t> % of N.Sales</a:t>
            </a:r>
            <a:endParaRPr lang="en-US" sz="2200" b="1" u="sng">
              <a:solidFill>
                <a:srgbClr val="FF0000"/>
              </a:solidFill>
              <a:latin typeface="Arial" charset="0"/>
            </a:endParaRPr>
          </a:p>
          <a:p>
            <a:pPr>
              <a:spcBef>
                <a:spcPct val="70000"/>
              </a:spcBef>
            </a:pPr>
            <a:r>
              <a:rPr lang="en-US" sz="2200" b="1">
                <a:solidFill>
                  <a:srgbClr val="FF0000"/>
                </a:solidFill>
                <a:latin typeface="Arial" charset="0"/>
              </a:rPr>
              <a:t>     </a:t>
            </a:r>
            <a:r>
              <a:rPr lang="en-US" b="1">
                <a:solidFill>
                  <a:srgbClr val="FF0000"/>
                </a:solidFill>
                <a:latin typeface="Arial" charset="0"/>
              </a:rPr>
              <a:t>100.0</a:t>
            </a:r>
          </a:p>
          <a:p>
            <a:pPr>
              <a:spcBef>
                <a:spcPct val="50000"/>
              </a:spcBef>
            </a:pPr>
            <a:r>
              <a:rPr lang="en-US" b="1">
                <a:solidFill>
                  <a:srgbClr val="FF0000"/>
                </a:solidFill>
                <a:latin typeface="Arial" charset="0"/>
              </a:rPr>
              <a:t>       </a:t>
            </a:r>
            <a:r>
              <a:rPr lang="en-US" b="1" u="sng">
                <a:solidFill>
                  <a:srgbClr val="FF0000"/>
                </a:solidFill>
                <a:latin typeface="Arial" charset="0"/>
              </a:rPr>
              <a:t>66.7</a:t>
            </a:r>
            <a:endParaRPr lang="en-US" b="1">
              <a:solidFill>
                <a:srgbClr val="FF0000"/>
              </a:solidFill>
              <a:latin typeface="Arial" charset="0"/>
            </a:endParaRPr>
          </a:p>
          <a:p>
            <a:pPr>
              <a:spcBef>
                <a:spcPct val="50000"/>
              </a:spcBef>
            </a:pPr>
            <a:r>
              <a:rPr lang="en-US" b="1">
                <a:solidFill>
                  <a:srgbClr val="FF0000"/>
                </a:solidFill>
                <a:latin typeface="Arial" charset="0"/>
              </a:rPr>
              <a:t>       33.3</a:t>
            </a:r>
          </a:p>
          <a:p>
            <a:pPr>
              <a:spcBef>
                <a:spcPct val="50000"/>
              </a:spcBef>
            </a:pPr>
            <a:endParaRPr lang="en-US" b="1">
              <a:solidFill>
                <a:srgbClr val="FF0000"/>
              </a:solidFill>
              <a:latin typeface="Arial" charset="0"/>
            </a:endParaRPr>
          </a:p>
          <a:p>
            <a:pPr>
              <a:spcBef>
                <a:spcPct val="50000"/>
              </a:spcBef>
            </a:pPr>
            <a:r>
              <a:rPr lang="en-US" b="1">
                <a:solidFill>
                  <a:srgbClr val="FF0000"/>
                </a:solidFill>
                <a:latin typeface="Arial" charset="0"/>
              </a:rPr>
              <a:t>       20.0</a:t>
            </a:r>
          </a:p>
          <a:p>
            <a:pPr>
              <a:spcBef>
                <a:spcPct val="50000"/>
              </a:spcBef>
            </a:pPr>
            <a:r>
              <a:rPr lang="en-US" b="1">
                <a:solidFill>
                  <a:srgbClr val="FF0000"/>
                </a:solidFill>
                <a:latin typeface="Arial" charset="0"/>
              </a:rPr>
              <a:t>       </a:t>
            </a:r>
            <a:r>
              <a:rPr lang="en-US" b="1" u="sng">
                <a:solidFill>
                  <a:srgbClr val="FF0000"/>
                </a:solidFill>
                <a:latin typeface="Arial" charset="0"/>
              </a:rPr>
              <a:t>23.3</a:t>
            </a:r>
            <a:endParaRPr lang="en-US" b="1">
              <a:solidFill>
                <a:srgbClr val="FF0000"/>
              </a:solidFill>
              <a:latin typeface="Arial" charset="0"/>
            </a:endParaRPr>
          </a:p>
          <a:p>
            <a:pPr>
              <a:spcBef>
                <a:spcPct val="50000"/>
              </a:spcBef>
            </a:pPr>
            <a:r>
              <a:rPr lang="en-US" b="1">
                <a:solidFill>
                  <a:srgbClr val="FF0000"/>
                </a:solidFill>
                <a:latin typeface="Arial" charset="0"/>
              </a:rPr>
              <a:t>       </a:t>
            </a:r>
            <a:r>
              <a:rPr lang="en-US" b="1" u="sng">
                <a:solidFill>
                  <a:srgbClr val="FF0000"/>
                </a:solidFill>
                <a:latin typeface="Arial" charset="0"/>
              </a:rPr>
              <a:t>43.3</a:t>
            </a:r>
            <a:endParaRPr lang="en-US" b="1">
              <a:solidFill>
                <a:srgbClr val="FF0000"/>
              </a:solidFill>
              <a:latin typeface="Arial" charset="0"/>
            </a:endParaRPr>
          </a:p>
          <a:p>
            <a:pPr>
              <a:spcBef>
                <a:spcPct val="50000"/>
              </a:spcBef>
            </a:pPr>
            <a:r>
              <a:rPr lang="en-US" b="1">
                <a:solidFill>
                  <a:srgbClr val="FF0000"/>
                </a:solidFill>
                <a:latin typeface="Arial" charset="0"/>
              </a:rPr>
              <a:t>      </a:t>
            </a:r>
            <a:r>
              <a:rPr lang="en-US" b="1" u="sng">
                <a:solidFill>
                  <a:srgbClr val="FF0000"/>
                </a:solidFill>
                <a:latin typeface="Arial" charset="0"/>
              </a:rPr>
              <a:t>(10.0)</a:t>
            </a:r>
            <a:r>
              <a:rPr lang="en-US" u="sng"/>
              <a:t>  </a:t>
            </a:r>
          </a:p>
        </p:txBody>
      </p:sp>
      <p:sp>
        <p:nvSpPr>
          <p:cNvPr id="155667" name="Text Box 19"/>
          <p:cNvSpPr txBox="1">
            <a:spLocks noChangeArrowheads="1"/>
          </p:cNvSpPr>
          <p:nvPr/>
        </p:nvSpPr>
        <p:spPr bwMode="auto">
          <a:xfrm>
            <a:off x="7391400" y="1600200"/>
            <a:ext cx="1752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45000"/>
              </a:spcBef>
            </a:pPr>
            <a:r>
              <a:rPr lang="en-US" sz="2000" b="1" u="sng">
                <a:solidFill>
                  <a:srgbClr val="FF0000"/>
                </a:solidFill>
                <a:latin typeface="Arial" charset="0"/>
              </a:rPr>
              <a:t>% of N.Sales</a:t>
            </a:r>
            <a:endParaRPr lang="en-US" sz="2200" b="1" u="sng">
              <a:solidFill>
                <a:srgbClr val="FF0000"/>
              </a:solidFill>
              <a:latin typeface="Arial" charset="0"/>
            </a:endParaRPr>
          </a:p>
          <a:p>
            <a:pPr>
              <a:lnSpc>
                <a:spcPct val="110000"/>
              </a:lnSpc>
              <a:spcBef>
                <a:spcPct val="45000"/>
              </a:spcBef>
            </a:pPr>
            <a:r>
              <a:rPr lang="en-US" sz="2200" b="1">
                <a:solidFill>
                  <a:srgbClr val="FF0000"/>
                </a:solidFill>
                <a:latin typeface="Arial" charset="0"/>
              </a:rPr>
              <a:t>     </a:t>
            </a:r>
            <a:r>
              <a:rPr lang="en-US" b="1">
                <a:solidFill>
                  <a:srgbClr val="FF0000"/>
                </a:solidFill>
                <a:latin typeface="Arial" charset="0"/>
              </a:rPr>
              <a:t>100.0</a:t>
            </a:r>
          </a:p>
          <a:p>
            <a:pPr>
              <a:lnSpc>
                <a:spcPct val="110000"/>
              </a:lnSpc>
              <a:spcBef>
                <a:spcPct val="45000"/>
              </a:spcBef>
            </a:pPr>
            <a:r>
              <a:rPr lang="en-US" b="1">
                <a:solidFill>
                  <a:srgbClr val="FF0000"/>
                </a:solidFill>
                <a:latin typeface="Arial" charset="0"/>
              </a:rPr>
              <a:t>       </a:t>
            </a:r>
            <a:r>
              <a:rPr lang="en-US" b="1" u="sng">
                <a:solidFill>
                  <a:srgbClr val="FF0000"/>
                </a:solidFill>
                <a:latin typeface="Arial" charset="0"/>
              </a:rPr>
              <a:t>60.0</a:t>
            </a:r>
            <a:endParaRPr lang="en-US" b="1">
              <a:solidFill>
                <a:srgbClr val="FF0000"/>
              </a:solidFill>
              <a:latin typeface="Arial" charset="0"/>
            </a:endParaRPr>
          </a:p>
          <a:p>
            <a:pPr>
              <a:lnSpc>
                <a:spcPct val="110000"/>
              </a:lnSpc>
              <a:spcBef>
                <a:spcPct val="45000"/>
              </a:spcBef>
            </a:pPr>
            <a:r>
              <a:rPr lang="en-US" b="1">
                <a:solidFill>
                  <a:srgbClr val="FF0000"/>
                </a:solidFill>
                <a:latin typeface="Arial" charset="0"/>
              </a:rPr>
              <a:t>       40.0</a:t>
            </a:r>
          </a:p>
          <a:p>
            <a:pPr>
              <a:lnSpc>
                <a:spcPct val="110000"/>
              </a:lnSpc>
              <a:spcBef>
                <a:spcPct val="45000"/>
              </a:spcBef>
            </a:pPr>
            <a:endParaRPr lang="en-US" b="1">
              <a:solidFill>
                <a:srgbClr val="FF0000"/>
              </a:solidFill>
              <a:latin typeface="Arial" charset="0"/>
            </a:endParaRPr>
          </a:p>
          <a:p>
            <a:pPr>
              <a:lnSpc>
                <a:spcPct val="105000"/>
              </a:lnSpc>
              <a:spcBef>
                <a:spcPct val="45000"/>
              </a:spcBef>
            </a:pPr>
            <a:r>
              <a:rPr lang="en-US" b="1">
                <a:solidFill>
                  <a:srgbClr val="FF0000"/>
                </a:solidFill>
                <a:latin typeface="Arial" charset="0"/>
              </a:rPr>
              <a:t>       20.0</a:t>
            </a: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15.0</a:t>
            </a:r>
            <a:endParaRPr lang="en-US" b="1">
              <a:solidFill>
                <a:srgbClr val="FF0000"/>
              </a:solidFill>
              <a:latin typeface="Arial" charset="0"/>
            </a:endParaRP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35.0</a:t>
            </a: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  5.0</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5667">
                                            <p:txEl>
                                              <p:pRg st="0" end="0"/>
                                            </p:txEl>
                                          </p:spTgt>
                                        </p:tgtEl>
                                        <p:attrNameLst>
                                          <p:attrName>style.visibility</p:attrName>
                                        </p:attrNameLst>
                                      </p:cBhvr>
                                      <p:to>
                                        <p:strVal val="visible"/>
                                      </p:to>
                                    </p:set>
                                    <p:anim calcmode="lin" valueType="num">
                                      <p:cBhvr additive="base">
                                        <p:cTn id="7" dur="500" fill="hold"/>
                                        <p:tgtEl>
                                          <p:spTgt spid="155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5667">
                                            <p:txEl>
                                              <p:pRg st="1" end="1"/>
                                            </p:txEl>
                                          </p:spTgt>
                                        </p:tgtEl>
                                        <p:attrNameLst>
                                          <p:attrName>style.visibility</p:attrName>
                                        </p:attrNameLst>
                                      </p:cBhvr>
                                      <p:to>
                                        <p:strVal val="visible"/>
                                      </p:to>
                                    </p:set>
                                    <p:anim calcmode="lin" valueType="num">
                                      <p:cBhvr additive="base">
                                        <p:cTn id="13" dur="500" fill="hold"/>
                                        <p:tgtEl>
                                          <p:spTgt spid="155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5667">
                                            <p:txEl>
                                              <p:pRg st="2" end="2"/>
                                            </p:txEl>
                                          </p:spTgt>
                                        </p:tgtEl>
                                        <p:attrNameLst>
                                          <p:attrName>style.visibility</p:attrName>
                                        </p:attrNameLst>
                                      </p:cBhvr>
                                      <p:to>
                                        <p:strVal val="visible"/>
                                      </p:to>
                                    </p:set>
                                    <p:anim calcmode="lin" valueType="num">
                                      <p:cBhvr additive="base">
                                        <p:cTn id="19" dur="500" fill="hold"/>
                                        <p:tgtEl>
                                          <p:spTgt spid="155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5667">
                                            <p:txEl>
                                              <p:pRg st="3" end="3"/>
                                            </p:txEl>
                                          </p:spTgt>
                                        </p:tgtEl>
                                        <p:attrNameLst>
                                          <p:attrName>style.visibility</p:attrName>
                                        </p:attrNameLst>
                                      </p:cBhvr>
                                      <p:to>
                                        <p:strVal val="visible"/>
                                      </p:to>
                                    </p:set>
                                    <p:anim calcmode="lin" valueType="num">
                                      <p:cBhvr additive="base">
                                        <p:cTn id="25" dur="500" fill="hold"/>
                                        <p:tgtEl>
                                          <p:spTgt spid="155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5667">
                                            <p:txEl>
                                              <p:pRg st="5" end="5"/>
                                            </p:txEl>
                                          </p:spTgt>
                                        </p:tgtEl>
                                        <p:attrNameLst>
                                          <p:attrName>style.visibility</p:attrName>
                                        </p:attrNameLst>
                                      </p:cBhvr>
                                      <p:to>
                                        <p:strVal val="visible"/>
                                      </p:to>
                                    </p:set>
                                    <p:anim calcmode="lin" valueType="num">
                                      <p:cBhvr additive="base">
                                        <p:cTn id="31" dur="500" fill="hold"/>
                                        <p:tgtEl>
                                          <p:spTgt spid="1556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5667">
                                            <p:txEl>
                                              <p:pRg st="6" end="6"/>
                                            </p:txEl>
                                          </p:spTgt>
                                        </p:tgtEl>
                                        <p:attrNameLst>
                                          <p:attrName>style.visibility</p:attrName>
                                        </p:attrNameLst>
                                      </p:cBhvr>
                                      <p:to>
                                        <p:strVal val="visible"/>
                                      </p:to>
                                    </p:set>
                                    <p:anim calcmode="lin" valueType="num">
                                      <p:cBhvr additive="base">
                                        <p:cTn id="37" dur="500" fill="hold"/>
                                        <p:tgtEl>
                                          <p:spTgt spid="1556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56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55667">
                                            <p:txEl>
                                              <p:pRg st="7" end="7"/>
                                            </p:txEl>
                                          </p:spTgt>
                                        </p:tgtEl>
                                        <p:attrNameLst>
                                          <p:attrName>style.visibility</p:attrName>
                                        </p:attrNameLst>
                                      </p:cBhvr>
                                      <p:to>
                                        <p:strVal val="visible"/>
                                      </p:to>
                                    </p:set>
                                    <p:anim calcmode="lin" valueType="num">
                                      <p:cBhvr additive="base">
                                        <p:cTn id="43" dur="500" fill="hold"/>
                                        <p:tgtEl>
                                          <p:spTgt spid="15566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566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55667">
                                            <p:txEl>
                                              <p:pRg st="8" end="8"/>
                                            </p:txEl>
                                          </p:spTgt>
                                        </p:tgtEl>
                                        <p:attrNameLst>
                                          <p:attrName>style.visibility</p:attrName>
                                        </p:attrNameLst>
                                      </p:cBhvr>
                                      <p:to>
                                        <p:strVal val="visible"/>
                                      </p:to>
                                    </p:set>
                                    <p:anim calcmode="lin" valueType="num">
                                      <p:cBhvr additive="base">
                                        <p:cTn id="49" dur="500" fill="hold"/>
                                        <p:tgtEl>
                                          <p:spTgt spid="15566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5667">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5666">
                                            <p:txEl>
                                              <p:pRg st="0" end="0"/>
                                            </p:txEl>
                                          </p:spTgt>
                                        </p:tgtEl>
                                        <p:attrNameLst>
                                          <p:attrName>style.visibility</p:attrName>
                                        </p:attrNameLst>
                                      </p:cBhvr>
                                      <p:to>
                                        <p:strVal val="visible"/>
                                      </p:to>
                                    </p:set>
                                    <p:anim calcmode="lin" valueType="num">
                                      <p:cBhvr additive="base">
                                        <p:cTn id="55" dur="500" fill="hold"/>
                                        <p:tgtEl>
                                          <p:spTgt spid="155666">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56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5666">
                                            <p:txEl>
                                              <p:pRg st="1" end="1"/>
                                            </p:txEl>
                                          </p:spTgt>
                                        </p:tgtEl>
                                        <p:attrNameLst>
                                          <p:attrName>style.visibility</p:attrName>
                                        </p:attrNameLst>
                                      </p:cBhvr>
                                      <p:to>
                                        <p:strVal val="visible"/>
                                      </p:to>
                                    </p:set>
                                    <p:anim calcmode="lin" valueType="num">
                                      <p:cBhvr additive="base">
                                        <p:cTn id="61" dur="500" fill="hold"/>
                                        <p:tgtEl>
                                          <p:spTgt spid="155666">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56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5666">
                                            <p:txEl>
                                              <p:pRg st="2" end="2"/>
                                            </p:txEl>
                                          </p:spTgt>
                                        </p:tgtEl>
                                        <p:attrNameLst>
                                          <p:attrName>style.visibility</p:attrName>
                                        </p:attrNameLst>
                                      </p:cBhvr>
                                      <p:to>
                                        <p:strVal val="visible"/>
                                      </p:to>
                                    </p:set>
                                    <p:anim calcmode="lin" valueType="num">
                                      <p:cBhvr additive="base">
                                        <p:cTn id="67" dur="500" fill="hold"/>
                                        <p:tgtEl>
                                          <p:spTgt spid="155666">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556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5666">
                                            <p:txEl>
                                              <p:pRg st="3" end="3"/>
                                            </p:txEl>
                                          </p:spTgt>
                                        </p:tgtEl>
                                        <p:attrNameLst>
                                          <p:attrName>style.visibility</p:attrName>
                                        </p:attrNameLst>
                                      </p:cBhvr>
                                      <p:to>
                                        <p:strVal val="visible"/>
                                      </p:to>
                                    </p:set>
                                    <p:anim calcmode="lin" valueType="num">
                                      <p:cBhvr additive="base">
                                        <p:cTn id="73" dur="500" fill="hold"/>
                                        <p:tgtEl>
                                          <p:spTgt spid="155666">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56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5666">
                                            <p:txEl>
                                              <p:pRg st="5" end="5"/>
                                            </p:txEl>
                                          </p:spTgt>
                                        </p:tgtEl>
                                        <p:attrNameLst>
                                          <p:attrName>style.visibility</p:attrName>
                                        </p:attrNameLst>
                                      </p:cBhvr>
                                      <p:to>
                                        <p:strVal val="visible"/>
                                      </p:to>
                                    </p:set>
                                    <p:anim calcmode="lin" valueType="num">
                                      <p:cBhvr additive="base">
                                        <p:cTn id="79" dur="500" fill="hold"/>
                                        <p:tgtEl>
                                          <p:spTgt spid="155666">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5566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55666">
                                            <p:txEl>
                                              <p:pRg st="6" end="6"/>
                                            </p:txEl>
                                          </p:spTgt>
                                        </p:tgtEl>
                                        <p:attrNameLst>
                                          <p:attrName>style.visibility</p:attrName>
                                        </p:attrNameLst>
                                      </p:cBhvr>
                                      <p:to>
                                        <p:strVal val="visible"/>
                                      </p:to>
                                    </p:set>
                                    <p:anim calcmode="lin" valueType="num">
                                      <p:cBhvr additive="base">
                                        <p:cTn id="85" dur="500" fill="hold"/>
                                        <p:tgtEl>
                                          <p:spTgt spid="155666">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5566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55666">
                                            <p:txEl>
                                              <p:pRg st="7" end="7"/>
                                            </p:txEl>
                                          </p:spTgt>
                                        </p:tgtEl>
                                        <p:attrNameLst>
                                          <p:attrName>style.visibility</p:attrName>
                                        </p:attrNameLst>
                                      </p:cBhvr>
                                      <p:to>
                                        <p:strVal val="visible"/>
                                      </p:to>
                                    </p:set>
                                    <p:anim calcmode="lin" valueType="num">
                                      <p:cBhvr additive="base">
                                        <p:cTn id="91" dur="500" fill="hold"/>
                                        <p:tgtEl>
                                          <p:spTgt spid="155666">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5566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55666">
                                            <p:txEl>
                                              <p:pRg st="8" end="8"/>
                                            </p:txEl>
                                          </p:spTgt>
                                        </p:tgtEl>
                                        <p:attrNameLst>
                                          <p:attrName>style.visibility</p:attrName>
                                        </p:attrNameLst>
                                      </p:cBhvr>
                                      <p:to>
                                        <p:strVal val="visible"/>
                                      </p:to>
                                    </p:set>
                                    <p:anim calcmode="lin" valueType="num">
                                      <p:cBhvr additive="base">
                                        <p:cTn id="97" dur="500" fill="hold"/>
                                        <p:tgtEl>
                                          <p:spTgt spid="155666">
                                            <p:txEl>
                                              <p:pRg st="8" end="8"/>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5566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6" grpId="0" build="p" autoUpdateAnimBg="0"/>
      <p:bldP spid="15566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r>
              <a:rPr lang="en-US"/>
              <a:t>5- </a:t>
            </a:r>
            <a:fld id="{E0DE8D57-9BA6-4169-8A60-4AD6443A7F3A}" type="slidenum">
              <a:rPr lang="en-US"/>
              <a:pPr>
                <a:defRPr/>
              </a:pPr>
              <a:t>75</a:t>
            </a:fld>
            <a:endParaRPr lang="en-US" sz="1400" b="0">
              <a:solidFill>
                <a:schemeClr val="tx1"/>
              </a:solidFill>
              <a:latin typeface="Times New Roman" pitchFamily="18" charset="0"/>
            </a:endParaRPr>
          </a:p>
        </p:txBody>
      </p:sp>
      <p:sp>
        <p:nvSpPr>
          <p:cNvPr id="159746" name="Rectangle 2"/>
          <p:cNvSpPr>
            <a:spLocks noGrp="1" noChangeArrowheads="1"/>
          </p:cNvSpPr>
          <p:nvPr>
            <p:ph type="title"/>
          </p:nvPr>
        </p:nvSpPr>
        <p:spPr>
          <a:xfrm>
            <a:off x="533400" y="228600"/>
            <a:ext cx="7924800" cy="1219200"/>
          </a:xfrm>
        </p:spPr>
        <p:txBody>
          <a:bodyPr/>
          <a:lstStyle/>
          <a:p>
            <a:pPr>
              <a:defRPr/>
            </a:pPr>
            <a:r>
              <a:rPr lang="en-US" smtClean="0">
                <a:solidFill>
                  <a:srgbClr val="FF0000"/>
                </a:solidFill>
              </a:rPr>
              <a:t>Income Statement </a:t>
            </a:r>
            <a:br>
              <a:rPr lang="en-US" smtClean="0">
                <a:solidFill>
                  <a:srgbClr val="FF0000"/>
                </a:solidFill>
              </a:rPr>
            </a:br>
            <a:r>
              <a:rPr lang="en-US" smtClean="0">
                <a:solidFill>
                  <a:srgbClr val="FF0000"/>
                </a:solidFill>
              </a:rPr>
              <a:t>Trend Analysis</a:t>
            </a:r>
            <a:endParaRPr lang="en-US" smtClean="0"/>
          </a:p>
        </p:txBody>
      </p:sp>
      <p:sp>
        <p:nvSpPr>
          <p:cNvPr id="90116" name="Text Box 4"/>
          <p:cNvSpPr txBox="1">
            <a:spLocks noChangeArrowheads="1"/>
          </p:cNvSpPr>
          <p:nvPr/>
        </p:nvSpPr>
        <p:spPr bwMode="auto">
          <a:xfrm>
            <a:off x="228600" y="1600200"/>
            <a:ext cx="861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a:t>
            </a:r>
            <a:endParaRPr lang="en-US" b="1">
              <a:solidFill>
                <a:schemeClr val="hlink"/>
              </a:solidFill>
              <a:latin typeface="Arial" charset="0"/>
            </a:endParaRPr>
          </a:p>
        </p:txBody>
      </p:sp>
      <p:sp>
        <p:nvSpPr>
          <p:cNvPr id="90117" name="Text Box 10"/>
          <p:cNvSpPr txBox="1">
            <a:spLocks noChangeArrowheads="1"/>
          </p:cNvSpPr>
          <p:nvPr/>
        </p:nvSpPr>
        <p:spPr bwMode="auto">
          <a:xfrm>
            <a:off x="5791200" y="1600200"/>
            <a:ext cx="1676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200" b="1" u="sng">
                <a:solidFill>
                  <a:srgbClr val="FF0000"/>
                </a:solidFill>
                <a:latin typeface="Arial" charset="0"/>
              </a:rPr>
              <a:t> </a:t>
            </a:r>
            <a:endParaRPr lang="en-US"/>
          </a:p>
        </p:txBody>
      </p:sp>
      <p:sp>
        <p:nvSpPr>
          <p:cNvPr id="90118" name="Text Box 12"/>
          <p:cNvSpPr txBox="1">
            <a:spLocks noChangeArrowheads="1"/>
          </p:cNvSpPr>
          <p:nvPr/>
        </p:nvSpPr>
        <p:spPr bwMode="auto">
          <a:xfrm>
            <a:off x="228600" y="1752600"/>
            <a:ext cx="8915400" cy="479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40000"/>
              </a:spcBef>
            </a:pPr>
            <a:r>
              <a:rPr lang="en-US" sz="3200" b="1" dirty="0">
                <a:solidFill>
                  <a:srgbClr val="FF0000"/>
                </a:solidFill>
                <a:latin typeface="Arial" charset="0"/>
              </a:rPr>
              <a:t>Trend Analysis</a:t>
            </a:r>
            <a:r>
              <a:rPr lang="en-US" sz="3200" b="1" dirty="0">
                <a:latin typeface="Arial" charset="0"/>
              </a:rPr>
              <a:t> </a:t>
            </a:r>
            <a:r>
              <a:rPr lang="en-US" sz="3200" b="1" dirty="0">
                <a:solidFill>
                  <a:schemeClr val="hlink"/>
                </a:solidFill>
                <a:latin typeface="Arial" charset="0"/>
              </a:rPr>
              <a:t>shows both Dollar and %   	    changes from one year to the next year for each item on the income statement.</a:t>
            </a:r>
          </a:p>
          <a:p>
            <a:pPr>
              <a:lnSpc>
                <a:spcPct val="90000"/>
              </a:lnSpc>
              <a:spcBef>
                <a:spcPct val="40000"/>
              </a:spcBef>
            </a:pPr>
            <a:r>
              <a:rPr lang="en-US" sz="3200" b="1" dirty="0">
                <a:solidFill>
                  <a:srgbClr val="FF0000"/>
                </a:solidFill>
                <a:latin typeface="Arial" charset="0"/>
              </a:rPr>
              <a:t>Example:</a:t>
            </a:r>
            <a:r>
              <a:rPr lang="en-US" sz="3200" b="1" dirty="0">
                <a:latin typeface="Arial" charset="0"/>
              </a:rPr>
              <a:t>  </a:t>
            </a:r>
          </a:p>
          <a:p>
            <a:pPr>
              <a:lnSpc>
                <a:spcPct val="90000"/>
              </a:lnSpc>
              <a:spcBef>
                <a:spcPct val="40000"/>
              </a:spcBef>
            </a:pPr>
            <a:r>
              <a:rPr lang="en-US" sz="3200" b="1" dirty="0">
                <a:solidFill>
                  <a:schemeClr val="hlink"/>
                </a:solidFill>
                <a:latin typeface="Arial" charset="0"/>
              </a:rPr>
              <a:t>  From </a:t>
            </a:r>
            <a:r>
              <a:rPr lang="en-US" sz="3200" b="1" dirty="0" smtClean="0">
                <a:solidFill>
                  <a:schemeClr val="hlink"/>
                </a:solidFill>
                <a:latin typeface="Arial" charset="0"/>
              </a:rPr>
              <a:t>2012 </a:t>
            </a:r>
            <a:r>
              <a:rPr lang="en-US" sz="3200" b="1" dirty="0">
                <a:solidFill>
                  <a:schemeClr val="hlink"/>
                </a:solidFill>
                <a:latin typeface="Arial" charset="0"/>
              </a:rPr>
              <a:t>to </a:t>
            </a:r>
            <a:r>
              <a:rPr lang="en-US" sz="3200" b="1" dirty="0" smtClean="0">
                <a:solidFill>
                  <a:schemeClr val="hlink"/>
                </a:solidFill>
                <a:latin typeface="Arial" charset="0"/>
              </a:rPr>
              <a:t>2013 </a:t>
            </a:r>
            <a:r>
              <a:rPr lang="en-US" sz="3200" b="1" dirty="0">
                <a:solidFill>
                  <a:schemeClr val="hlink"/>
                </a:solidFill>
                <a:latin typeface="Arial" charset="0"/>
              </a:rPr>
              <a:t>Net Sales increased</a:t>
            </a:r>
          </a:p>
          <a:p>
            <a:pPr>
              <a:lnSpc>
                <a:spcPct val="50000"/>
              </a:lnSpc>
              <a:spcBef>
                <a:spcPct val="40000"/>
              </a:spcBef>
            </a:pPr>
            <a:r>
              <a:rPr lang="en-US" sz="3200" b="1" dirty="0">
                <a:solidFill>
                  <a:schemeClr val="hlink"/>
                </a:solidFill>
                <a:latin typeface="Arial" charset="0"/>
              </a:rPr>
              <a:t>  from $2,000 to $3,000.  So……</a:t>
            </a:r>
          </a:p>
          <a:p>
            <a:pPr>
              <a:lnSpc>
                <a:spcPct val="90000"/>
              </a:lnSpc>
              <a:spcBef>
                <a:spcPct val="40000"/>
              </a:spcBef>
            </a:pPr>
            <a:r>
              <a:rPr lang="en-US" sz="3200" b="1" dirty="0">
                <a:solidFill>
                  <a:srgbClr val="FF0000"/>
                </a:solidFill>
                <a:latin typeface="Arial" charset="0"/>
              </a:rPr>
              <a:t>Net Sales increased $1,000 which is a 50% increase over </a:t>
            </a:r>
            <a:r>
              <a:rPr lang="en-US" sz="3200" b="1" dirty="0" smtClean="0">
                <a:solidFill>
                  <a:srgbClr val="FF0000"/>
                </a:solidFill>
                <a:latin typeface="Arial" charset="0"/>
              </a:rPr>
              <a:t>2012 </a:t>
            </a:r>
            <a:r>
              <a:rPr lang="en-US" sz="3200" b="1" dirty="0">
                <a:solidFill>
                  <a:srgbClr val="FF0000"/>
                </a:solidFill>
                <a:latin typeface="Arial" charset="0"/>
              </a:rPr>
              <a:t>Net Sales. </a:t>
            </a:r>
          </a:p>
          <a:p>
            <a:pPr>
              <a:lnSpc>
                <a:spcPct val="75000"/>
              </a:lnSpc>
              <a:spcBef>
                <a:spcPct val="40000"/>
              </a:spcBef>
            </a:pPr>
            <a:r>
              <a:rPr lang="en-US" sz="3200" b="1" dirty="0">
                <a:solidFill>
                  <a:srgbClr val="FF0000"/>
                </a:solidFill>
                <a:latin typeface="Arial" charset="0"/>
              </a:rPr>
              <a:t> ($1,000 incr./$2,000 Net Sales of </a:t>
            </a:r>
            <a:r>
              <a:rPr lang="en-US" sz="3200" b="1" dirty="0" smtClean="0">
                <a:solidFill>
                  <a:srgbClr val="FF0000"/>
                </a:solidFill>
                <a:latin typeface="Arial" charset="0"/>
              </a:rPr>
              <a:t>2012 = </a:t>
            </a:r>
            <a:r>
              <a:rPr lang="en-US" sz="3200" b="1" dirty="0">
                <a:solidFill>
                  <a:srgbClr val="FF0000"/>
                </a:solidFill>
                <a:latin typeface="Arial" charset="0"/>
              </a:rPr>
              <a:t>50%) </a:t>
            </a:r>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r>
              <a:rPr lang="en-US"/>
              <a:t>5- </a:t>
            </a:r>
            <a:fld id="{6E6587EE-936B-4E4B-8643-00C7109C1E6A}" type="slidenum">
              <a:rPr lang="en-US"/>
              <a:pPr>
                <a:defRPr/>
              </a:pPr>
              <a:t>76</a:t>
            </a:fld>
            <a:endParaRPr lang="en-US" sz="1400" b="0">
              <a:solidFill>
                <a:schemeClr val="tx1"/>
              </a:solidFill>
              <a:latin typeface="Times New Roman" pitchFamily="18" charset="0"/>
            </a:endParaRPr>
          </a:p>
        </p:txBody>
      </p:sp>
      <p:sp>
        <p:nvSpPr>
          <p:cNvPr id="163842" name="Rectangle 2"/>
          <p:cNvSpPr>
            <a:spLocks noGrp="1" noChangeArrowheads="1"/>
          </p:cNvSpPr>
          <p:nvPr>
            <p:ph type="title"/>
          </p:nvPr>
        </p:nvSpPr>
        <p:spPr>
          <a:xfrm>
            <a:off x="533400" y="228600"/>
            <a:ext cx="7924800" cy="1219200"/>
          </a:xfrm>
        </p:spPr>
        <p:txBody>
          <a:bodyPr/>
          <a:lstStyle/>
          <a:p>
            <a:pPr>
              <a:defRPr/>
            </a:pPr>
            <a:r>
              <a:rPr lang="en-US" smtClean="0">
                <a:solidFill>
                  <a:srgbClr val="FF0000"/>
                </a:solidFill>
              </a:rPr>
              <a:t>Income Statement </a:t>
            </a:r>
            <a:br>
              <a:rPr lang="en-US" smtClean="0">
                <a:solidFill>
                  <a:srgbClr val="FF0000"/>
                </a:solidFill>
              </a:rPr>
            </a:br>
            <a:r>
              <a:rPr lang="en-US" smtClean="0">
                <a:solidFill>
                  <a:srgbClr val="FF0000"/>
                </a:solidFill>
              </a:rPr>
              <a:t>Trend Analysis</a:t>
            </a:r>
            <a:endParaRPr lang="en-US" smtClean="0"/>
          </a:p>
        </p:txBody>
      </p:sp>
      <p:sp>
        <p:nvSpPr>
          <p:cNvPr id="91140" name="Text Box 4"/>
          <p:cNvSpPr txBox="1">
            <a:spLocks noChangeArrowheads="1"/>
          </p:cNvSpPr>
          <p:nvPr/>
        </p:nvSpPr>
        <p:spPr bwMode="auto">
          <a:xfrm>
            <a:off x="228600" y="1600200"/>
            <a:ext cx="86106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                                             </a:t>
            </a:r>
            <a:r>
              <a:rPr lang="en-US" b="1" u="sng" dirty="0" smtClean="0">
                <a:solidFill>
                  <a:schemeClr val="hlink"/>
                </a:solidFill>
                <a:latin typeface="Arial" charset="0"/>
              </a:rPr>
              <a:t>2013</a:t>
            </a:r>
            <a:r>
              <a:rPr lang="en-US" b="1" dirty="0" smtClean="0">
                <a:solidFill>
                  <a:schemeClr val="hlink"/>
                </a:solidFill>
                <a:latin typeface="Arial" charset="0"/>
              </a:rPr>
              <a:t>    </a:t>
            </a:r>
            <a:r>
              <a:rPr lang="en-US" b="1" u="sng" dirty="0" smtClean="0">
                <a:solidFill>
                  <a:schemeClr val="hlink"/>
                </a:solidFill>
                <a:latin typeface="Arial" charset="0"/>
              </a:rPr>
              <a:t>2012</a:t>
            </a:r>
            <a:endParaRPr lang="en-US" dirty="0"/>
          </a:p>
          <a:p>
            <a:pPr>
              <a:spcBef>
                <a:spcPct val="50000"/>
              </a:spcBef>
            </a:pPr>
            <a:r>
              <a:rPr lang="en-US" b="1" dirty="0">
                <a:solidFill>
                  <a:schemeClr val="hlink"/>
                </a:solidFill>
                <a:latin typeface="Arial" charset="0"/>
              </a:rPr>
              <a:t>Net Sales		      $3,000  $2,000</a:t>
            </a:r>
          </a:p>
          <a:p>
            <a:pPr>
              <a:spcBef>
                <a:spcPct val="50000"/>
              </a:spcBef>
            </a:pPr>
            <a:r>
              <a:rPr lang="en-US" b="1" dirty="0">
                <a:solidFill>
                  <a:schemeClr val="hlink"/>
                </a:solidFill>
                <a:latin typeface="Arial" charset="0"/>
              </a:rPr>
              <a:t>Cost of Goods Sold       </a:t>
            </a:r>
            <a:r>
              <a:rPr lang="en-US" b="1" u="sng" dirty="0">
                <a:solidFill>
                  <a:schemeClr val="hlink"/>
                </a:solidFill>
                <a:latin typeface="Arial" charset="0"/>
              </a:rPr>
              <a:t>2,000</a:t>
            </a:r>
            <a:r>
              <a:rPr lang="en-US" b="1" dirty="0">
                <a:solidFill>
                  <a:schemeClr val="hlink"/>
                </a:solidFill>
                <a:latin typeface="Arial" charset="0"/>
              </a:rPr>
              <a:t>   </a:t>
            </a:r>
            <a:r>
              <a:rPr lang="en-US" b="1" u="sng" dirty="0">
                <a:solidFill>
                  <a:schemeClr val="hlink"/>
                </a:solidFill>
                <a:latin typeface="Arial" charset="0"/>
              </a:rPr>
              <a:t> 1,200</a:t>
            </a:r>
            <a:endParaRPr lang="en-US" b="1" dirty="0">
              <a:solidFill>
                <a:schemeClr val="hlink"/>
              </a:solidFill>
              <a:latin typeface="Arial" charset="0"/>
            </a:endParaRPr>
          </a:p>
          <a:p>
            <a:pPr>
              <a:spcBef>
                <a:spcPct val="50000"/>
              </a:spcBef>
            </a:pPr>
            <a:r>
              <a:rPr lang="en-US" b="1" dirty="0">
                <a:solidFill>
                  <a:schemeClr val="hlink"/>
                </a:solidFill>
                <a:latin typeface="Arial" charset="0"/>
              </a:rPr>
              <a:t>Gross Profit		        1,000       800</a:t>
            </a:r>
          </a:p>
          <a:p>
            <a:pPr>
              <a:spcBef>
                <a:spcPct val="50000"/>
              </a:spcBef>
            </a:pPr>
            <a:r>
              <a:rPr lang="en-US" b="1" dirty="0">
                <a:solidFill>
                  <a:schemeClr val="hlink"/>
                </a:solidFill>
                <a:latin typeface="Arial" charset="0"/>
              </a:rPr>
              <a:t>Operating Expenses:</a:t>
            </a:r>
          </a:p>
          <a:p>
            <a:pPr>
              <a:spcBef>
                <a:spcPct val="50000"/>
              </a:spcBef>
            </a:pPr>
            <a:r>
              <a:rPr lang="en-US" b="1" dirty="0">
                <a:solidFill>
                  <a:schemeClr val="hlink"/>
                </a:solidFill>
                <a:latin typeface="Arial" charset="0"/>
              </a:rPr>
              <a:t>  Selling Expenses	           600       400</a:t>
            </a:r>
          </a:p>
          <a:p>
            <a:pPr>
              <a:spcBef>
                <a:spcPct val="50000"/>
              </a:spcBef>
            </a:pPr>
            <a:r>
              <a:rPr lang="en-US" b="1" dirty="0">
                <a:solidFill>
                  <a:schemeClr val="hlink"/>
                </a:solidFill>
                <a:latin typeface="Arial" charset="0"/>
              </a:rPr>
              <a:t>  Administrative Exp.        </a:t>
            </a:r>
            <a:r>
              <a:rPr lang="en-US" b="1" u="sng" dirty="0">
                <a:solidFill>
                  <a:schemeClr val="hlink"/>
                </a:solidFill>
                <a:latin typeface="Arial" charset="0"/>
              </a:rPr>
              <a:t>700</a:t>
            </a:r>
            <a:r>
              <a:rPr lang="en-US" b="1" dirty="0">
                <a:solidFill>
                  <a:schemeClr val="hlink"/>
                </a:solidFill>
                <a:latin typeface="Arial" charset="0"/>
              </a:rPr>
              <a:t>       </a:t>
            </a:r>
            <a:r>
              <a:rPr lang="en-US" b="1" u="sng" dirty="0">
                <a:solidFill>
                  <a:schemeClr val="hlink"/>
                </a:solidFill>
                <a:latin typeface="Arial" charset="0"/>
              </a:rPr>
              <a:t>300</a:t>
            </a:r>
            <a:endParaRPr lang="en-US" b="1" dirty="0">
              <a:solidFill>
                <a:schemeClr val="hlink"/>
              </a:solidFill>
              <a:latin typeface="Arial" charset="0"/>
            </a:endParaRPr>
          </a:p>
          <a:p>
            <a:pPr>
              <a:spcBef>
                <a:spcPct val="50000"/>
              </a:spcBef>
            </a:pPr>
            <a:r>
              <a:rPr lang="en-US" b="1" dirty="0">
                <a:solidFill>
                  <a:schemeClr val="hlink"/>
                </a:solidFill>
                <a:latin typeface="Arial" charset="0"/>
              </a:rPr>
              <a:t>Total </a:t>
            </a:r>
            <a:r>
              <a:rPr lang="en-US" b="1" dirty="0" err="1">
                <a:solidFill>
                  <a:schemeClr val="hlink"/>
                </a:solidFill>
                <a:latin typeface="Arial" charset="0"/>
              </a:rPr>
              <a:t>Oper</a:t>
            </a:r>
            <a:r>
              <a:rPr lang="en-US" b="1" dirty="0">
                <a:solidFill>
                  <a:schemeClr val="hlink"/>
                </a:solidFill>
                <a:latin typeface="Arial" charset="0"/>
              </a:rPr>
              <a:t>. Exp.             </a:t>
            </a:r>
            <a:r>
              <a:rPr lang="en-US" b="1" u="sng" dirty="0">
                <a:solidFill>
                  <a:schemeClr val="hlink"/>
                </a:solidFill>
                <a:latin typeface="Arial" charset="0"/>
              </a:rPr>
              <a:t>1,300</a:t>
            </a:r>
            <a:r>
              <a:rPr lang="en-US" b="1" dirty="0">
                <a:solidFill>
                  <a:schemeClr val="hlink"/>
                </a:solidFill>
                <a:latin typeface="Arial" charset="0"/>
              </a:rPr>
              <a:t>       </a:t>
            </a:r>
            <a:r>
              <a:rPr lang="en-US" b="1" u="sng" dirty="0">
                <a:solidFill>
                  <a:schemeClr val="hlink"/>
                </a:solidFill>
                <a:latin typeface="Arial" charset="0"/>
              </a:rPr>
              <a:t>700</a:t>
            </a:r>
            <a:endParaRPr lang="en-US" b="1" dirty="0">
              <a:solidFill>
                <a:schemeClr val="hlink"/>
              </a:solidFill>
              <a:latin typeface="Arial" charset="0"/>
            </a:endParaRPr>
          </a:p>
          <a:p>
            <a:pPr>
              <a:spcBef>
                <a:spcPct val="50000"/>
              </a:spcBef>
            </a:pPr>
            <a:r>
              <a:rPr lang="en-US" b="1" dirty="0">
                <a:solidFill>
                  <a:schemeClr val="hlink"/>
                </a:solidFill>
                <a:latin typeface="Arial" charset="0"/>
              </a:rPr>
              <a:t>Net Income		        (</a:t>
            </a:r>
            <a:r>
              <a:rPr lang="en-US" b="1" u="sng" dirty="0">
                <a:solidFill>
                  <a:schemeClr val="hlink"/>
                </a:solidFill>
                <a:latin typeface="Arial" charset="0"/>
              </a:rPr>
              <a:t>$300)</a:t>
            </a:r>
            <a:r>
              <a:rPr lang="en-US" b="1" dirty="0">
                <a:solidFill>
                  <a:schemeClr val="hlink"/>
                </a:solidFill>
                <a:latin typeface="Arial" charset="0"/>
              </a:rPr>
              <a:t>    </a:t>
            </a:r>
            <a:r>
              <a:rPr lang="en-US" b="1" u="sng" dirty="0">
                <a:solidFill>
                  <a:schemeClr val="hlink"/>
                </a:solidFill>
                <a:latin typeface="Arial" charset="0"/>
              </a:rPr>
              <a:t>$100</a:t>
            </a:r>
            <a:endParaRPr lang="en-US" b="1" dirty="0">
              <a:solidFill>
                <a:schemeClr val="hlink"/>
              </a:solidFill>
              <a:latin typeface="Arial" charset="0"/>
            </a:endParaRPr>
          </a:p>
        </p:txBody>
      </p:sp>
      <p:sp>
        <p:nvSpPr>
          <p:cNvPr id="91141" name="Line 5"/>
          <p:cNvSpPr>
            <a:spLocks noChangeShapeType="1"/>
          </p:cNvSpPr>
          <p:nvPr/>
        </p:nvSpPr>
        <p:spPr bwMode="auto">
          <a:xfrm>
            <a:off x="3886200" y="6477000"/>
            <a:ext cx="7620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142" name="Line 6"/>
          <p:cNvSpPr>
            <a:spLocks noChangeShapeType="1"/>
          </p:cNvSpPr>
          <p:nvPr/>
        </p:nvSpPr>
        <p:spPr bwMode="auto">
          <a:xfrm>
            <a:off x="4953000" y="6477000"/>
            <a:ext cx="6096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143" name="Line 7"/>
          <p:cNvSpPr>
            <a:spLocks noChangeShapeType="1"/>
          </p:cNvSpPr>
          <p:nvPr/>
        </p:nvSpPr>
        <p:spPr bwMode="auto">
          <a:xfrm>
            <a:off x="5791200" y="1676400"/>
            <a:ext cx="0" cy="49530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848" name="Text Box 8"/>
          <p:cNvSpPr txBox="1">
            <a:spLocks noChangeArrowheads="1"/>
          </p:cNvSpPr>
          <p:nvPr/>
        </p:nvSpPr>
        <p:spPr bwMode="auto">
          <a:xfrm>
            <a:off x="7391400" y="1600200"/>
            <a:ext cx="17526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45000"/>
              </a:spcBef>
            </a:pPr>
            <a:r>
              <a:rPr lang="en-US" sz="2200" b="1" u="sng">
                <a:solidFill>
                  <a:srgbClr val="FF0000"/>
                </a:solidFill>
                <a:latin typeface="Arial" charset="0"/>
              </a:rPr>
              <a:t>% inc.(dec)</a:t>
            </a:r>
          </a:p>
          <a:p>
            <a:pPr>
              <a:lnSpc>
                <a:spcPct val="105000"/>
              </a:lnSpc>
              <a:spcBef>
                <a:spcPct val="45000"/>
              </a:spcBef>
            </a:pPr>
            <a:r>
              <a:rPr lang="en-US" sz="2200" b="1">
                <a:solidFill>
                  <a:srgbClr val="FF0000"/>
                </a:solidFill>
                <a:latin typeface="Arial" charset="0"/>
              </a:rPr>
              <a:t>     </a:t>
            </a:r>
            <a:r>
              <a:rPr lang="en-US" b="1">
                <a:solidFill>
                  <a:srgbClr val="FF0000"/>
                </a:solidFill>
                <a:latin typeface="Arial" charset="0"/>
              </a:rPr>
              <a:t>50.0</a:t>
            </a: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66.7</a:t>
            </a:r>
            <a:endParaRPr lang="en-US" b="1">
              <a:solidFill>
                <a:srgbClr val="FF0000"/>
              </a:solidFill>
              <a:latin typeface="Arial" charset="0"/>
            </a:endParaRPr>
          </a:p>
          <a:p>
            <a:pPr>
              <a:lnSpc>
                <a:spcPct val="105000"/>
              </a:lnSpc>
              <a:spcBef>
                <a:spcPct val="45000"/>
              </a:spcBef>
            </a:pPr>
            <a:r>
              <a:rPr lang="en-US" b="1">
                <a:solidFill>
                  <a:srgbClr val="FF0000"/>
                </a:solidFill>
                <a:latin typeface="Arial" charset="0"/>
              </a:rPr>
              <a:t>     25.0</a:t>
            </a:r>
          </a:p>
          <a:p>
            <a:pPr>
              <a:lnSpc>
                <a:spcPct val="105000"/>
              </a:lnSpc>
              <a:spcBef>
                <a:spcPct val="45000"/>
              </a:spcBef>
            </a:pPr>
            <a:endParaRPr lang="en-US" b="1">
              <a:solidFill>
                <a:srgbClr val="FF0000"/>
              </a:solidFill>
              <a:latin typeface="Arial" charset="0"/>
            </a:endParaRPr>
          </a:p>
          <a:p>
            <a:pPr>
              <a:lnSpc>
                <a:spcPct val="105000"/>
              </a:lnSpc>
              <a:spcBef>
                <a:spcPct val="45000"/>
              </a:spcBef>
            </a:pPr>
            <a:r>
              <a:rPr lang="en-US" b="1">
                <a:solidFill>
                  <a:srgbClr val="FF0000"/>
                </a:solidFill>
                <a:latin typeface="Arial" charset="0"/>
              </a:rPr>
              <a:t>     50.0</a:t>
            </a: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133.3</a:t>
            </a:r>
            <a:endParaRPr lang="en-US" b="1">
              <a:solidFill>
                <a:srgbClr val="FF0000"/>
              </a:solidFill>
              <a:latin typeface="Arial" charset="0"/>
            </a:endParaRP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85.7</a:t>
            </a:r>
          </a:p>
          <a:p>
            <a:pPr>
              <a:lnSpc>
                <a:spcPct val="105000"/>
              </a:lnSpc>
              <a:spcBef>
                <a:spcPct val="45000"/>
              </a:spcBef>
            </a:pPr>
            <a:r>
              <a:rPr lang="en-US" b="1">
                <a:solidFill>
                  <a:srgbClr val="FF0000"/>
                </a:solidFill>
                <a:latin typeface="Arial" charset="0"/>
              </a:rPr>
              <a:t>  (</a:t>
            </a:r>
            <a:r>
              <a:rPr lang="en-US" b="1" u="sng">
                <a:solidFill>
                  <a:srgbClr val="FF0000"/>
                </a:solidFill>
                <a:latin typeface="Arial" charset="0"/>
              </a:rPr>
              <a:t>400.0)</a:t>
            </a:r>
            <a:r>
              <a:rPr lang="en-US"/>
              <a:t> </a:t>
            </a:r>
          </a:p>
        </p:txBody>
      </p:sp>
      <p:sp>
        <p:nvSpPr>
          <p:cNvPr id="163849" name="Text Box 9"/>
          <p:cNvSpPr txBox="1">
            <a:spLocks noChangeArrowheads="1"/>
          </p:cNvSpPr>
          <p:nvPr/>
        </p:nvSpPr>
        <p:spPr bwMode="auto">
          <a:xfrm>
            <a:off x="5791200" y="1600200"/>
            <a:ext cx="1676400" cy="480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200" b="1" u="sng">
                <a:solidFill>
                  <a:srgbClr val="FF0000"/>
                </a:solidFill>
                <a:latin typeface="Arial" charset="0"/>
              </a:rPr>
              <a:t>$ inc.(dec.)</a:t>
            </a:r>
          </a:p>
          <a:p>
            <a:pPr>
              <a:spcBef>
                <a:spcPct val="50000"/>
              </a:spcBef>
            </a:pPr>
            <a:r>
              <a:rPr lang="en-US" sz="2200" b="1">
                <a:solidFill>
                  <a:srgbClr val="FF0000"/>
                </a:solidFill>
                <a:latin typeface="Arial" charset="0"/>
              </a:rPr>
              <a:t>    </a:t>
            </a:r>
            <a:r>
              <a:rPr lang="en-US" b="1">
                <a:solidFill>
                  <a:srgbClr val="FF0000"/>
                </a:solidFill>
                <a:latin typeface="Arial" charset="0"/>
              </a:rPr>
              <a:t>$1,000</a:t>
            </a:r>
          </a:p>
          <a:p>
            <a:pPr>
              <a:spcBef>
                <a:spcPct val="50000"/>
              </a:spcBef>
            </a:pPr>
            <a:r>
              <a:rPr lang="en-US" b="1">
                <a:solidFill>
                  <a:srgbClr val="FF0000"/>
                </a:solidFill>
                <a:latin typeface="Arial" charset="0"/>
              </a:rPr>
              <a:t>         </a:t>
            </a:r>
            <a:r>
              <a:rPr lang="en-US" b="1" u="sng">
                <a:solidFill>
                  <a:srgbClr val="FF0000"/>
                </a:solidFill>
                <a:latin typeface="Arial" charset="0"/>
              </a:rPr>
              <a:t>800</a:t>
            </a:r>
            <a:endParaRPr lang="en-US" b="1">
              <a:solidFill>
                <a:srgbClr val="FF0000"/>
              </a:solidFill>
              <a:latin typeface="Arial" charset="0"/>
            </a:endParaRPr>
          </a:p>
          <a:p>
            <a:pPr>
              <a:spcBef>
                <a:spcPct val="50000"/>
              </a:spcBef>
            </a:pPr>
            <a:r>
              <a:rPr lang="en-US" b="1">
                <a:solidFill>
                  <a:srgbClr val="FF0000"/>
                </a:solidFill>
                <a:latin typeface="Arial" charset="0"/>
              </a:rPr>
              <a:t>         200</a:t>
            </a:r>
          </a:p>
          <a:p>
            <a:pPr>
              <a:spcBef>
                <a:spcPct val="50000"/>
              </a:spcBef>
            </a:pPr>
            <a:endParaRPr lang="en-US" b="1">
              <a:solidFill>
                <a:srgbClr val="FF0000"/>
              </a:solidFill>
              <a:latin typeface="Arial" charset="0"/>
            </a:endParaRPr>
          </a:p>
          <a:p>
            <a:pPr>
              <a:spcBef>
                <a:spcPct val="50000"/>
              </a:spcBef>
            </a:pPr>
            <a:r>
              <a:rPr lang="en-US" b="1">
                <a:solidFill>
                  <a:srgbClr val="FF0000"/>
                </a:solidFill>
                <a:latin typeface="Arial" charset="0"/>
              </a:rPr>
              <a:t>         200</a:t>
            </a:r>
          </a:p>
          <a:p>
            <a:pPr>
              <a:spcBef>
                <a:spcPct val="50000"/>
              </a:spcBef>
            </a:pPr>
            <a:r>
              <a:rPr lang="en-US" b="1">
                <a:solidFill>
                  <a:srgbClr val="FF0000"/>
                </a:solidFill>
                <a:latin typeface="Arial" charset="0"/>
              </a:rPr>
              <a:t>         </a:t>
            </a:r>
            <a:r>
              <a:rPr lang="en-US" b="1" u="sng">
                <a:solidFill>
                  <a:srgbClr val="FF0000"/>
                </a:solidFill>
                <a:latin typeface="Arial" charset="0"/>
              </a:rPr>
              <a:t>400</a:t>
            </a:r>
            <a:endParaRPr lang="en-US" b="1">
              <a:solidFill>
                <a:srgbClr val="FF0000"/>
              </a:solidFill>
              <a:latin typeface="Arial" charset="0"/>
            </a:endParaRPr>
          </a:p>
          <a:p>
            <a:pPr>
              <a:spcBef>
                <a:spcPct val="50000"/>
              </a:spcBef>
            </a:pPr>
            <a:r>
              <a:rPr lang="en-US" b="1">
                <a:solidFill>
                  <a:srgbClr val="FF0000"/>
                </a:solidFill>
                <a:latin typeface="Arial" charset="0"/>
              </a:rPr>
              <a:t>         </a:t>
            </a:r>
            <a:r>
              <a:rPr lang="en-US" b="1" u="sng">
                <a:solidFill>
                  <a:srgbClr val="FF0000"/>
                </a:solidFill>
                <a:latin typeface="Arial" charset="0"/>
              </a:rPr>
              <a:t>600</a:t>
            </a:r>
            <a:endParaRPr lang="en-US" b="1">
              <a:solidFill>
                <a:srgbClr val="FF0000"/>
              </a:solidFill>
              <a:latin typeface="Arial" charset="0"/>
            </a:endParaRPr>
          </a:p>
          <a:p>
            <a:pPr>
              <a:spcBef>
                <a:spcPct val="50000"/>
              </a:spcBef>
            </a:pPr>
            <a:r>
              <a:rPr lang="en-US" b="1">
                <a:solidFill>
                  <a:srgbClr val="FF0000"/>
                </a:solidFill>
                <a:latin typeface="Arial" charset="0"/>
              </a:rPr>
              <a:t>      </a:t>
            </a:r>
            <a:r>
              <a:rPr lang="en-US" b="1" u="sng">
                <a:solidFill>
                  <a:srgbClr val="FF0000"/>
                </a:solidFill>
                <a:latin typeface="Arial" charset="0"/>
              </a:rPr>
              <a:t>($400)</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49"/>
                                        </p:tgtEl>
                                        <p:attrNameLst>
                                          <p:attrName>style.visibility</p:attrName>
                                        </p:attrNameLst>
                                      </p:cBhvr>
                                      <p:to>
                                        <p:strVal val="visible"/>
                                      </p:to>
                                    </p:set>
                                    <p:anim calcmode="lin" valueType="num">
                                      <p:cBhvr additive="base">
                                        <p:cTn id="7" dur="500" fill="hold"/>
                                        <p:tgtEl>
                                          <p:spTgt spid="163849"/>
                                        </p:tgtEl>
                                        <p:attrNameLst>
                                          <p:attrName>ppt_x</p:attrName>
                                        </p:attrNameLst>
                                      </p:cBhvr>
                                      <p:tavLst>
                                        <p:tav tm="0">
                                          <p:val>
                                            <p:strVal val="0-#ppt_w/2"/>
                                          </p:val>
                                        </p:tav>
                                        <p:tav tm="100000">
                                          <p:val>
                                            <p:strVal val="#ppt_x"/>
                                          </p:val>
                                        </p:tav>
                                      </p:tavLst>
                                    </p:anim>
                                    <p:anim calcmode="lin" valueType="num">
                                      <p:cBhvr additive="base">
                                        <p:cTn id="8" dur="500" fill="hold"/>
                                        <p:tgtEl>
                                          <p:spTgt spid="1638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1000"/>
                                  </p:stCondLst>
                                  <p:childTnLst>
                                    <p:set>
                                      <p:cBhvr>
                                        <p:cTn id="11" dur="1" fill="hold">
                                          <p:stCondLst>
                                            <p:cond delay="0"/>
                                          </p:stCondLst>
                                        </p:cTn>
                                        <p:tgtEl>
                                          <p:spTgt spid="163848">
                                            <p:txEl>
                                              <p:pRg st="0" end="0"/>
                                            </p:txEl>
                                          </p:spTgt>
                                        </p:tgtEl>
                                        <p:attrNameLst>
                                          <p:attrName>style.visibility</p:attrName>
                                        </p:attrNameLst>
                                      </p:cBhvr>
                                      <p:to>
                                        <p:strVal val="visible"/>
                                      </p:to>
                                    </p:set>
                                    <p:anim calcmode="lin" valueType="num">
                                      <p:cBhvr additive="base">
                                        <p:cTn id="12" dur="500" fill="hold"/>
                                        <p:tgtEl>
                                          <p:spTgt spid="16384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48">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grpId="0" nodeType="afterEffect">
                                  <p:stCondLst>
                                    <p:cond delay="1000"/>
                                  </p:stCondLst>
                                  <p:childTnLst>
                                    <p:set>
                                      <p:cBhvr>
                                        <p:cTn id="16" dur="1" fill="hold">
                                          <p:stCondLst>
                                            <p:cond delay="0"/>
                                          </p:stCondLst>
                                        </p:cTn>
                                        <p:tgtEl>
                                          <p:spTgt spid="163848">
                                            <p:txEl>
                                              <p:pRg st="1" end="1"/>
                                            </p:txEl>
                                          </p:spTgt>
                                        </p:tgtEl>
                                        <p:attrNameLst>
                                          <p:attrName>style.visibility</p:attrName>
                                        </p:attrNameLst>
                                      </p:cBhvr>
                                      <p:to>
                                        <p:strVal val="visible"/>
                                      </p:to>
                                    </p:set>
                                    <p:anim calcmode="lin" valueType="num">
                                      <p:cBhvr additive="base">
                                        <p:cTn id="17" dur="500" fill="hold"/>
                                        <p:tgtEl>
                                          <p:spTgt spid="16384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48">
                                            <p:txEl>
                                              <p:pRg st="1" end="1"/>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1" fill="hold" grpId="0" nodeType="afterEffect">
                                  <p:stCondLst>
                                    <p:cond delay="1000"/>
                                  </p:stCondLst>
                                  <p:childTnLst>
                                    <p:set>
                                      <p:cBhvr>
                                        <p:cTn id="21" dur="1" fill="hold">
                                          <p:stCondLst>
                                            <p:cond delay="0"/>
                                          </p:stCondLst>
                                        </p:cTn>
                                        <p:tgtEl>
                                          <p:spTgt spid="163848">
                                            <p:txEl>
                                              <p:pRg st="2" end="2"/>
                                            </p:txEl>
                                          </p:spTgt>
                                        </p:tgtEl>
                                        <p:attrNameLst>
                                          <p:attrName>style.visibility</p:attrName>
                                        </p:attrNameLst>
                                      </p:cBhvr>
                                      <p:to>
                                        <p:strVal val="visible"/>
                                      </p:to>
                                    </p:set>
                                    <p:anim calcmode="lin" valueType="num">
                                      <p:cBhvr additive="base">
                                        <p:cTn id="22" dur="500" fill="hold"/>
                                        <p:tgtEl>
                                          <p:spTgt spid="16384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3848">
                                            <p:txEl>
                                              <p:pRg st="2" end="2"/>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5000"/>
                            </p:stCondLst>
                            <p:childTnLst>
                              <p:par>
                                <p:cTn id="25" presetID="2" presetClass="entr" presetSubtype="1" fill="hold" grpId="0" nodeType="afterEffect">
                                  <p:stCondLst>
                                    <p:cond delay="1000"/>
                                  </p:stCondLst>
                                  <p:childTnLst>
                                    <p:set>
                                      <p:cBhvr>
                                        <p:cTn id="26" dur="1" fill="hold">
                                          <p:stCondLst>
                                            <p:cond delay="0"/>
                                          </p:stCondLst>
                                        </p:cTn>
                                        <p:tgtEl>
                                          <p:spTgt spid="163848">
                                            <p:txEl>
                                              <p:pRg st="3" end="3"/>
                                            </p:txEl>
                                          </p:spTgt>
                                        </p:tgtEl>
                                        <p:attrNameLst>
                                          <p:attrName>style.visibility</p:attrName>
                                        </p:attrNameLst>
                                      </p:cBhvr>
                                      <p:to>
                                        <p:strVal val="visible"/>
                                      </p:to>
                                    </p:set>
                                    <p:anim calcmode="lin" valueType="num">
                                      <p:cBhvr additive="base">
                                        <p:cTn id="27" dur="500" fill="hold"/>
                                        <p:tgtEl>
                                          <p:spTgt spid="16384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48">
                                            <p:txEl>
                                              <p:pRg st="3" end="3"/>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6500"/>
                            </p:stCondLst>
                            <p:childTnLst>
                              <p:par>
                                <p:cTn id="30" presetID="2" presetClass="entr" presetSubtype="1" fill="hold" grpId="0" nodeType="afterEffect">
                                  <p:stCondLst>
                                    <p:cond delay="1000"/>
                                  </p:stCondLst>
                                  <p:childTnLst>
                                    <p:set>
                                      <p:cBhvr>
                                        <p:cTn id="31" dur="1" fill="hold">
                                          <p:stCondLst>
                                            <p:cond delay="0"/>
                                          </p:stCondLst>
                                        </p:cTn>
                                        <p:tgtEl>
                                          <p:spTgt spid="163848">
                                            <p:txEl>
                                              <p:pRg st="5" end="5"/>
                                            </p:txEl>
                                          </p:spTgt>
                                        </p:tgtEl>
                                        <p:attrNameLst>
                                          <p:attrName>style.visibility</p:attrName>
                                        </p:attrNameLst>
                                      </p:cBhvr>
                                      <p:to>
                                        <p:strVal val="visible"/>
                                      </p:to>
                                    </p:set>
                                    <p:anim calcmode="lin" valueType="num">
                                      <p:cBhvr additive="base">
                                        <p:cTn id="32" dur="500" fill="hold"/>
                                        <p:tgtEl>
                                          <p:spTgt spid="16384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3848">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8000"/>
                            </p:stCondLst>
                            <p:childTnLst>
                              <p:par>
                                <p:cTn id="35" presetID="2" presetClass="entr" presetSubtype="1" fill="hold" grpId="0" nodeType="afterEffect">
                                  <p:stCondLst>
                                    <p:cond delay="1000"/>
                                  </p:stCondLst>
                                  <p:childTnLst>
                                    <p:set>
                                      <p:cBhvr>
                                        <p:cTn id="36" dur="1" fill="hold">
                                          <p:stCondLst>
                                            <p:cond delay="0"/>
                                          </p:stCondLst>
                                        </p:cTn>
                                        <p:tgtEl>
                                          <p:spTgt spid="163848">
                                            <p:txEl>
                                              <p:pRg st="6" end="6"/>
                                            </p:txEl>
                                          </p:spTgt>
                                        </p:tgtEl>
                                        <p:attrNameLst>
                                          <p:attrName>style.visibility</p:attrName>
                                        </p:attrNameLst>
                                      </p:cBhvr>
                                      <p:to>
                                        <p:strVal val="visible"/>
                                      </p:to>
                                    </p:set>
                                    <p:anim calcmode="lin" valueType="num">
                                      <p:cBhvr additive="base">
                                        <p:cTn id="37" dur="500" fill="hold"/>
                                        <p:tgtEl>
                                          <p:spTgt spid="16384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8">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9500"/>
                            </p:stCondLst>
                            <p:childTnLst>
                              <p:par>
                                <p:cTn id="40" presetID="2" presetClass="entr" presetSubtype="1" fill="hold" grpId="0" nodeType="afterEffect">
                                  <p:stCondLst>
                                    <p:cond delay="1000"/>
                                  </p:stCondLst>
                                  <p:childTnLst>
                                    <p:set>
                                      <p:cBhvr>
                                        <p:cTn id="41" dur="1" fill="hold">
                                          <p:stCondLst>
                                            <p:cond delay="0"/>
                                          </p:stCondLst>
                                        </p:cTn>
                                        <p:tgtEl>
                                          <p:spTgt spid="163848">
                                            <p:txEl>
                                              <p:pRg st="7" end="7"/>
                                            </p:txEl>
                                          </p:spTgt>
                                        </p:tgtEl>
                                        <p:attrNameLst>
                                          <p:attrName>style.visibility</p:attrName>
                                        </p:attrNameLst>
                                      </p:cBhvr>
                                      <p:to>
                                        <p:strVal val="visible"/>
                                      </p:to>
                                    </p:set>
                                    <p:anim calcmode="lin" valueType="num">
                                      <p:cBhvr additive="base">
                                        <p:cTn id="42" dur="500" fill="hold"/>
                                        <p:tgtEl>
                                          <p:spTgt spid="16384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3848">
                                            <p:txEl>
                                              <p:pRg st="7" end="7"/>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11000"/>
                            </p:stCondLst>
                            <p:childTnLst>
                              <p:par>
                                <p:cTn id="45" presetID="2" presetClass="entr" presetSubtype="1" fill="hold" grpId="0" nodeType="afterEffect">
                                  <p:stCondLst>
                                    <p:cond delay="1000"/>
                                  </p:stCondLst>
                                  <p:childTnLst>
                                    <p:set>
                                      <p:cBhvr>
                                        <p:cTn id="46" dur="1" fill="hold">
                                          <p:stCondLst>
                                            <p:cond delay="0"/>
                                          </p:stCondLst>
                                        </p:cTn>
                                        <p:tgtEl>
                                          <p:spTgt spid="163848">
                                            <p:txEl>
                                              <p:pRg st="8" end="8"/>
                                            </p:txEl>
                                          </p:spTgt>
                                        </p:tgtEl>
                                        <p:attrNameLst>
                                          <p:attrName>style.visibility</p:attrName>
                                        </p:attrNameLst>
                                      </p:cBhvr>
                                      <p:to>
                                        <p:strVal val="visible"/>
                                      </p:to>
                                    </p:set>
                                    <p:anim calcmode="lin" valueType="num">
                                      <p:cBhvr additive="base">
                                        <p:cTn id="47" dur="500" fill="hold"/>
                                        <p:tgtEl>
                                          <p:spTgt spid="16384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48">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build="p" autoUpdateAnimBg="0" advAuto="1000"/>
      <p:bldP spid="163849"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r>
              <a:rPr lang="en-US"/>
              <a:t>5- </a:t>
            </a:r>
            <a:fld id="{F86768AD-AF0E-4992-A6A8-AD592215B13C}" type="slidenum">
              <a:rPr lang="en-US"/>
              <a:pPr>
                <a:defRPr/>
              </a:pPr>
              <a:t>77</a:t>
            </a:fld>
            <a:endParaRPr lang="en-US" sz="1400" b="0">
              <a:solidFill>
                <a:schemeClr val="tx1"/>
              </a:solidFill>
              <a:latin typeface="Times New Roman" pitchFamily="18" charset="0"/>
            </a:endParaRPr>
          </a:p>
        </p:txBody>
      </p:sp>
      <p:sp>
        <p:nvSpPr>
          <p:cNvPr id="165890" name="Rectangle 2"/>
          <p:cNvSpPr>
            <a:spLocks noGrp="1" noChangeArrowheads="1"/>
          </p:cNvSpPr>
          <p:nvPr>
            <p:ph type="title"/>
          </p:nvPr>
        </p:nvSpPr>
        <p:spPr>
          <a:xfrm>
            <a:off x="533400" y="228600"/>
            <a:ext cx="7924800" cy="1219200"/>
          </a:xfrm>
        </p:spPr>
        <p:txBody>
          <a:bodyPr/>
          <a:lstStyle/>
          <a:p>
            <a:pPr>
              <a:defRPr/>
            </a:pPr>
            <a:r>
              <a:rPr lang="en-US" smtClean="0">
                <a:solidFill>
                  <a:srgbClr val="FF0000"/>
                </a:solidFill>
              </a:rPr>
              <a:t>How about analyzing the </a:t>
            </a:r>
            <a:r>
              <a:rPr lang="en-US" smtClean="0">
                <a:solidFill>
                  <a:srgbClr val="C018C4"/>
                </a:solidFill>
              </a:rPr>
              <a:t>Balance Sheet?</a:t>
            </a:r>
            <a:endParaRPr lang="en-US" smtClean="0"/>
          </a:p>
        </p:txBody>
      </p:sp>
      <p:sp>
        <p:nvSpPr>
          <p:cNvPr id="92164" name="Text Box 4"/>
          <p:cNvSpPr txBox="1">
            <a:spLocks noChangeArrowheads="1"/>
          </p:cNvSpPr>
          <p:nvPr/>
        </p:nvSpPr>
        <p:spPr bwMode="auto">
          <a:xfrm>
            <a:off x="228600" y="1600200"/>
            <a:ext cx="861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a:t>
            </a:r>
            <a:endParaRPr lang="en-US" b="1">
              <a:solidFill>
                <a:schemeClr val="hlink"/>
              </a:solidFill>
              <a:latin typeface="Arial" charset="0"/>
            </a:endParaRPr>
          </a:p>
        </p:txBody>
      </p:sp>
      <p:sp>
        <p:nvSpPr>
          <p:cNvPr id="92165" name="Text Box 5"/>
          <p:cNvSpPr txBox="1">
            <a:spLocks noChangeArrowheads="1"/>
          </p:cNvSpPr>
          <p:nvPr/>
        </p:nvSpPr>
        <p:spPr bwMode="auto">
          <a:xfrm>
            <a:off x="5791200" y="1600200"/>
            <a:ext cx="1676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200" b="1" u="sng">
                <a:solidFill>
                  <a:srgbClr val="FF0000"/>
                </a:solidFill>
                <a:latin typeface="Arial" charset="0"/>
              </a:rPr>
              <a:t> </a:t>
            </a:r>
            <a:endParaRPr lang="en-US"/>
          </a:p>
        </p:txBody>
      </p:sp>
      <p:sp>
        <p:nvSpPr>
          <p:cNvPr id="92166" name="Text Box 6"/>
          <p:cNvSpPr txBox="1">
            <a:spLocks noChangeArrowheads="1"/>
          </p:cNvSpPr>
          <p:nvPr/>
        </p:nvSpPr>
        <p:spPr bwMode="auto">
          <a:xfrm>
            <a:off x="228600" y="1752600"/>
            <a:ext cx="8915400" cy="470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pPr>
            <a:r>
              <a:rPr lang="en-US" sz="2800" b="1">
                <a:solidFill>
                  <a:srgbClr val="FF0000"/>
                </a:solidFill>
                <a:latin typeface="Arial" charset="0"/>
              </a:rPr>
              <a:t>The same techniques are used to analyze the Balance Sheet.  </a:t>
            </a:r>
          </a:p>
          <a:p>
            <a:pPr>
              <a:lnSpc>
                <a:spcPct val="80000"/>
              </a:lnSpc>
              <a:spcBef>
                <a:spcPct val="40000"/>
              </a:spcBef>
            </a:pPr>
            <a:r>
              <a:rPr lang="en-US" sz="2800" b="1">
                <a:solidFill>
                  <a:srgbClr val="FF0000"/>
                </a:solidFill>
                <a:latin typeface="Arial" charset="0"/>
              </a:rPr>
              <a:t>		</a:t>
            </a:r>
            <a:r>
              <a:rPr lang="en-US" sz="2800" b="1">
                <a:solidFill>
                  <a:schemeClr val="hlink"/>
                </a:solidFill>
                <a:latin typeface="Arial" charset="0"/>
              </a:rPr>
              <a:t>Common-size Analysis:</a:t>
            </a:r>
            <a:r>
              <a:rPr lang="en-US" sz="2800" b="1">
                <a:solidFill>
                  <a:srgbClr val="FF0000"/>
                </a:solidFill>
                <a:latin typeface="Arial" charset="0"/>
              </a:rPr>
              <a:t>  </a:t>
            </a:r>
          </a:p>
          <a:p>
            <a:pPr>
              <a:lnSpc>
                <a:spcPct val="80000"/>
              </a:lnSpc>
              <a:spcBef>
                <a:spcPct val="40000"/>
              </a:spcBef>
            </a:pPr>
            <a:r>
              <a:rPr lang="en-US" sz="2800" b="1">
                <a:solidFill>
                  <a:srgbClr val="FF0000"/>
                </a:solidFill>
                <a:latin typeface="Arial" charset="0"/>
              </a:rPr>
              <a:t>	Use the </a:t>
            </a:r>
            <a:r>
              <a:rPr lang="en-US" sz="2800" b="1">
                <a:solidFill>
                  <a:srgbClr val="00AE00"/>
                </a:solidFill>
                <a:latin typeface="Arial" charset="0"/>
              </a:rPr>
              <a:t>TOTAL ASSETS</a:t>
            </a:r>
            <a:r>
              <a:rPr lang="en-US" sz="2800" b="1">
                <a:solidFill>
                  <a:srgbClr val="FF0000"/>
                </a:solidFill>
                <a:latin typeface="Arial" charset="0"/>
              </a:rPr>
              <a:t> amount as the 100% figure.  So, …….. Express each Balance Sheet item as a % of Total Assets.	</a:t>
            </a:r>
          </a:p>
          <a:p>
            <a:pPr>
              <a:lnSpc>
                <a:spcPct val="80000"/>
              </a:lnSpc>
              <a:spcBef>
                <a:spcPct val="40000"/>
              </a:spcBef>
            </a:pPr>
            <a:r>
              <a:rPr lang="en-US" sz="2800" b="1">
                <a:solidFill>
                  <a:srgbClr val="FF0000"/>
                </a:solidFill>
                <a:latin typeface="Arial" charset="0"/>
              </a:rPr>
              <a:t>			</a:t>
            </a:r>
            <a:r>
              <a:rPr lang="en-US" sz="2800" b="1">
                <a:solidFill>
                  <a:schemeClr val="hlink"/>
                </a:solidFill>
                <a:latin typeface="Arial" charset="0"/>
              </a:rPr>
              <a:t>Trend Analysis:</a:t>
            </a:r>
            <a:endParaRPr lang="en-US" sz="2800" b="1">
              <a:solidFill>
                <a:srgbClr val="FF0000"/>
              </a:solidFill>
              <a:latin typeface="Arial" charset="0"/>
            </a:endParaRPr>
          </a:p>
          <a:p>
            <a:pPr>
              <a:lnSpc>
                <a:spcPct val="80000"/>
              </a:lnSpc>
              <a:spcBef>
                <a:spcPct val="40000"/>
              </a:spcBef>
            </a:pPr>
            <a:r>
              <a:rPr lang="en-US" sz="2800" b="1">
                <a:solidFill>
                  <a:srgbClr val="FF0000"/>
                </a:solidFill>
                <a:latin typeface="Arial" charset="0"/>
              </a:rPr>
              <a:t>Same approach as used on the income statement. </a:t>
            </a:r>
          </a:p>
          <a:p>
            <a:pPr>
              <a:lnSpc>
                <a:spcPct val="80000"/>
              </a:lnSpc>
              <a:spcBef>
                <a:spcPct val="40000"/>
              </a:spcBef>
            </a:pPr>
            <a:r>
              <a:rPr lang="en-US" sz="2800" b="1">
                <a:solidFill>
                  <a:srgbClr val="FF0000"/>
                </a:solidFill>
                <a:latin typeface="Arial" charset="0"/>
              </a:rPr>
              <a:t>1.  Calculate the $ change for each bal. sheet item.  2.  Express the $ change as a % of the previous    </a:t>
            </a:r>
          </a:p>
          <a:p>
            <a:pPr>
              <a:lnSpc>
                <a:spcPct val="80000"/>
              </a:lnSpc>
            </a:pPr>
            <a:r>
              <a:rPr lang="en-US" sz="2800" b="1">
                <a:solidFill>
                  <a:srgbClr val="FF0000"/>
                </a:solidFill>
                <a:latin typeface="Arial" charset="0"/>
              </a:rPr>
              <a:t>	year’s (or base year’s) amount.</a:t>
            </a:r>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r>
              <a:rPr lang="en-US"/>
              <a:t>5- </a:t>
            </a:r>
            <a:fld id="{7338C86B-9770-4A75-ADAE-44FF59BE21C7}" type="slidenum">
              <a:rPr lang="en-US"/>
              <a:pPr>
                <a:defRPr/>
              </a:pPr>
              <a:t>78</a:t>
            </a:fld>
            <a:endParaRPr lang="en-US" sz="1400" b="0">
              <a:solidFill>
                <a:schemeClr val="tx1"/>
              </a:solidFill>
              <a:latin typeface="Times New Roman" pitchFamily="18" charset="0"/>
            </a:endParaRPr>
          </a:p>
        </p:txBody>
      </p:sp>
      <p:sp>
        <p:nvSpPr>
          <p:cNvPr id="167938" name="Rectangle 2"/>
          <p:cNvSpPr>
            <a:spLocks noGrp="1" noChangeArrowheads="1"/>
          </p:cNvSpPr>
          <p:nvPr>
            <p:ph type="title"/>
          </p:nvPr>
        </p:nvSpPr>
        <p:spPr>
          <a:xfrm>
            <a:off x="533400" y="228600"/>
            <a:ext cx="7924800" cy="1219200"/>
          </a:xfrm>
        </p:spPr>
        <p:txBody>
          <a:bodyPr/>
          <a:lstStyle/>
          <a:p>
            <a:pPr>
              <a:defRPr/>
            </a:pPr>
            <a:r>
              <a:rPr lang="en-US" dirty="0" smtClean="0">
                <a:solidFill>
                  <a:srgbClr val="FF0000"/>
                </a:solidFill>
              </a:rPr>
              <a:t>End of Chapter 4</a:t>
            </a:r>
            <a:endParaRPr lang="en-US" dirty="0" smtClean="0"/>
          </a:p>
        </p:txBody>
      </p:sp>
      <p:sp>
        <p:nvSpPr>
          <p:cNvPr id="93188" name="Text Box 4"/>
          <p:cNvSpPr txBox="1">
            <a:spLocks noChangeArrowheads="1"/>
          </p:cNvSpPr>
          <p:nvPr/>
        </p:nvSpPr>
        <p:spPr bwMode="auto">
          <a:xfrm>
            <a:off x="228600" y="1600200"/>
            <a:ext cx="861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a:t>
            </a:r>
            <a:endParaRPr lang="en-US" b="1">
              <a:solidFill>
                <a:schemeClr val="hlink"/>
              </a:solidFill>
              <a:latin typeface="Arial" charset="0"/>
            </a:endParaRPr>
          </a:p>
        </p:txBody>
      </p:sp>
      <p:sp>
        <p:nvSpPr>
          <p:cNvPr id="93189" name="Text Box 5"/>
          <p:cNvSpPr txBox="1">
            <a:spLocks noChangeArrowheads="1"/>
          </p:cNvSpPr>
          <p:nvPr/>
        </p:nvSpPr>
        <p:spPr bwMode="auto">
          <a:xfrm>
            <a:off x="5791200" y="1600200"/>
            <a:ext cx="1676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200" b="1" u="sng">
                <a:solidFill>
                  <a:srgbClr val="FF0000"/>
                </a:solidFill>
                <a:latin typeface="Arial" charset="0"/>
              </a:rPr>
              <a:t> </a:t>
            </a:r>
            <a:endParaRPr lang="en-US"/>
          </a:p>
        </p:txBody>
      </p:sp>
      <p:pic>
        <p:nvPicPr>
          <p:cNvPr id="93190" name="Picture 7" descr="Prof_jet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3200400"/>
            <a:ext cx="1776413" cy="322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1" name="AutoShape 9"/>
          <p:cNvSpPr>
            <a:spLocks noChangeArrowheads="1"/>
          </p:cNvSpPr>
          <p:nvPr/>
        </p:nvSpPr>
        <p:spPr bwMode="auto">
          <a:xfrm>
            <a:off x="3200400" y="1371600"/>
            <a:ext cx="5715000" cy="3048000"/>
          </a:xfrm>
          <a:prstGeom prst="wedgeRoundRectCallout">
            <a:avLst>
              <a:gd name="adj1" fmla="val -43917"/>
              <a:gd name="adj2" fmla="val 60991"/>
              <a:gd name="adj3" fmla="val 16667"/>
            </a:avLst>
          </a:prstGeom>
          <a:solidFill>
            <a:schemeClr val="accent1"/>
          </a:solidFill>
          <a:ln w="28575">
            <a:solidFill>
              <a:schemeClr val="tx1"/>
            </a:solidFill>
            <a:miter lim="800000"/>
            <a:headEnd/>
            <a:tailEnd/>
          </a:ln>
        </p:spPr>
        <p:txBody>
          <a:bodyPr wrap="none" anchor="ctr"/>
          <a:lstStyle/>
          <a:p>
            <a:pPr algn="ctr"/>
            <a:endParaRPr lang="en-US"/>
          </a:p>
        </p:txBody>
      </p:sp>
      <p:sp>
        <p:nvSpPr>
          <p:cNvPr id="93192" name="Text Box 10"/>
          <p:cNvSpPr txBox="1">
            <a:spLocks noChangeArrowheads="1"/>
          </p:cNvSpPr>
          <p:nvPr/>
        </p:nvSpPr>
        <p:spPr bwMode="auto">
          <a:xfrm>
            <a:off x="3200400" y="1524000"/>
            <a:ext cx="5943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  </a:t>
            </a:r>
            <a:r>
              <a:rPr lang="en-US" b="1">
                <a:solidFill>
                  <a:schemeClr val="hlink"/>
                </a:solidFill>
                <a:latin typeface="Arial" charset="0"/>
              </a:rPr>
              <a:t>Remember,</a:t>
            </a:r>
          </a:p>
          <a:p>
            <a:pPr>
              <a:spcBef>
                <a:spcPct val="50000"/>
              </a:spcBef>
            </a:pPr>
            <a:r>
              <a:rPr lang="en-US" b="1">
                <a:solidFill>
                  <a:schemeClr val="hlink"/>
                </a:solidFill>
                <a:latin typeface="Arial" charset="0"/>
              </a:rPr>
              <a:t>    Your objectives are to </a:t>
            </a:r>
            <a:r>
              <a:rPr lang="en-US" b="1" i="1" u="sng">
                <a:solidFill>
                  <a:srgbClr val="C018C4"/>
                </a:solidFill>
                <a:latin typeface="Arial" charset="0"/>
              </a:rPr>
              <a:t>understand</a:t>
            </a:r>
            <a:r>
              <a:rPr lang="en-US" b="1">
                <a:solidFill>
                  <a:schemeClr val="hlink"/>
                </a:solidFill>
                <a:latin typeface="Arial" charset="0"/>
              </a:rPr>
              <a:t> what you are doing and to </a:t>
            </a:r>
            <a:r>
              <a:rPr lang="en-US" b="1">
                <a:solidFill>
                  <a:srgbClr val="C018C4"/>
                </a:solidFill>
                <a:latin typeface="Arial" charset="0"/>
              </a:rPr>
              <a:t>be able to </a:t>
            </a:r>
            <a:r>
              <a:rPr lang="en-US" b="1" i="1" u="sng">
                <a:solidFill>
                  <a:srgbClr val="C018C4"/>
                </a:solidFill>
                <a:latin typeface="Arial" charset="0"/>
              </a:rPr>
              <a:t>analyze</a:t>
            </a:r>
            <a:r>
              <a:rPr lang="en-US" b="1">
                <a:solidFill>
                  <a:schemeClr val="hlink"/>
                </a:solidFill>
                <a:latin typeface="Arial" charset="0"/>
              </a:rPr>
              <a:t> the financial information.</a:t>
            </a:r>
          </a:p>
          <a:p>
            <a:pPr>
              <a:spcBef>
                <a:spcPct val="50000"/>
              </a:spcBef>
            </a:pPr>
            <a:r>
              <a:rPr lang="en-US" b="1">
                <a:solidFill>
                  <a:srgbClr val="FF0000"/>
                </a:solidFill>
                <a:latin typeface="Arial" charset="0"/>
              </a:rPr>
              <a:t>Memorization</a:t>
            </a:r>
            <a:r>
              <a:rPr lang="en-US" b="1">
                <a:solidFill>
                  <a:schemeClr val="hlink"/>
                </a:solidFill>
                <a:latin typeface="Arial" charset="0"/>
              </a:rPr>
              <a:t> without understanding</a:t>
            </a:r>
            <a:endParaRPr lang="en-US" b="1">
              <a:solidFill>
                <a:srgbClr val="FF0000"/>
              </a:solidFill>
              <a:latin typeface="Arial" charset="0"/>
            </a:endParaRPr>
          </a:p>
          <a:p>
            <a:pPr>
              <a:lnSpc>
                <a:spcPct val="35000"/>
              </a:lnSpc>
              <a:spcBef>
                <a:spcPct val="70000"/>
              </a:spcBef>
            </a:pPr>
            <a:r>
              <a:rPr lang="en-US" b="1">
                <a:solidFill>
                  <a:srgbClr val="FF0000"/>
                </a:solidFill>
                <a:latin typeface="Arial" charset="0"/>
              </a:rPr>
              <a:t>        is meaningless!</a:t>
            </a:r>
          </a:p>
        </p:txBody>
      </p:sp>
      <p:pic>
        <p:nvPicPr>
          <p:cNvPr id="93193" name="Picture 13" descr="study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157538" cy="317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0"/>
          </p:nvPr>
        </p:nvSpPr>
        <p:spPr/>
        <p:txBody>
          <a:bodyPr/>
          <a:lstStyle/>
          <a:p>
            <a:pPr>
              <a:defRPr/>
            </a:pPr>
            <a:r>
              <a:rPr lang="en-US"/>
              <a:t>5- </a:t>
            </a:r>
            <a:fld id="{080C8462-CFA2-4365-A11D-2C375493ADF0}" type="slidenum">
              <a:rPr lang="en-US"/>
              <a:pPr>
                <a:defRPr/>
              </a:pPr>
              <a:t>8</a:t>
            </a:fld>
            <a:endParaRPr lang="en-US" sz="1400" b="0">
              <a:solidFill>
                <a:schemeClr val="tx1"/>
              </a:solidFill>
              <a:latin typeface="Times New Roman" pitchFamily="18" charset="0"/>
            </a:endParaRPr>
          </a:p>
        </p:txBody>
      </p:sp>
      <p:sp>
        <p:nvSpPr>
          <p:cNvPr id="665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65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2532" name="Rectangle 4"/>
          <p:cNvSpPr>
            <a:spLocks noGrp="1" noChangeArrowheads="1"/>
          </p:cNvSpPr>
          <p:nvPr>
            <p:ph type="title"/>
          </p:nvPr>
        </p:nvSpPr>
        <p:spPr/>
        <p:txBody>
          <a:bodyPr/>
          <a:lstStyle/>
          <a:p>
            <a:pPr>
              <a:defRPr/>
            </a:pPr>
            <a:r>
              <a:rPr lang="en-US" smtClean="0"/>
              <a:t>Cost of Goods Sold</a:t>
            </a:r>
          </a:p>
        </p:txBody>
      </p:sp>
      <p:grpSp>
        <p:nvGrpSpPr>
          <p:cNvPr id="66566" name="Group 8"/>
          <p:cNvGrpSpPr>
            <a:grpSpLocks/>
          </p:cNvGrpSpPr>
          <p:nvPr/>
        </p:nvGrpSpPr>
        <p:grpSpPr bwMode="auto">
          <a:xfrm>
            <a:off x="3886200" y="1600200"/>
            <a:ext cx="5029200" cy="2482850"/>
            <a:chOff x="2493" y="1040"/>
            <a:chExt cx="2630" cy="1564"/>
          </a:xfrm>
        </p:grpSpPr>
        <p:sp>
          <p:nvSpPr>
            <p:cNvPr id="22533" name="Rectangle 5"/>
            <p:cNvSpPr>
              <a:spLocks noChangeArrowheads="1"/>
            </p:cNvSpPr>
            <p:nvPr/>
          </p:nvSpPr>
          <p:spPr bwMode="auto">
            <a:xfrm>
              <a:off x="2493" y="1040"/>
              <a:ext cx="2630" cy="1564"/>
            </a:xfrm>
            <a:prstGeom prst="rect">
              <a:avLst/>
            </a:prstGeom>
            <a:solidFill>
              <a:schemeClr val="folHlink"/>
            </a:solidFill>
            <a:ln w="57150" cmpd="thinThick">
              <a:solidFill>
                <a:srgbClr val="00279F"/>
              </a:solidFill>
              <a:miter lim="800000"/>
              <a:headEnd/>
              <a:tailEnd/>
            </a:ln>
            <a:effectLst/>
          </p:spPr>
          <p:txBody>
            <a:bodyPr lIns="90488" tIns="44450" rIns="90488" bIns="44450">
              <a:spAutoFit/>
            </a:bodyPr>
            <a:lstStyle/>
            <a:p>
              <a:pPr>
                <a:spcBef>
                  <a:spcPct val="50000"/>
                </a:spcBef>
                <a:defRPr/>
              </a:pPr>
              <a:r>
                <a:rPr lang="en-US" b="1">
                  <a:solidFill>
                    <a:srgbClr val="00279F"/>
                  </a:solidFill>
                  <a:latin typeface="Arial" charset="0"/>
                </a:rPr>
                <a:t>Beginning inventory</a:t>
              </a:r>
            </a:p>
            <a:p>
              <a:pPr>
                <a:spcBef>
                  <a:spcPct val="20000"/>
                </a:spcBef>
                <a:defRPr/>
              </a:pPr>
              <a:r>
                <a:rPr lang="en-US" b="1">
                  <a:solidFill>
                    <a:srgbClr val="00279F"/>
                  </a:solidFill>
                  <a:latin typeface="Arial" charset="0"/>
                </a:rPr>
                <a:t>Add: Purchases (net)</a:t>
              </a:r>
            </a:p>
            <a:p>
              <a:pPr>
                <a:spcBef>
                  <a:spcPct val="50000"/>
                </a:spcBef>
                <a:defRPr/>
              </a:pPr>
              <a:r>
                <a:rPr lang="en-US" b="1">
                  <a:solidFill>
                    <a:srgbClr val="D10D0D"/>
                  </a:solidFill>
                  <a:latin typeface="Arial" charset="0"/>
                </a:rPr>
                <a:t>Cost of Goods Available for Sale</a:t>
              </a:r>
              <a:endParaRPr lang="en-US" b="1">
                <a:solidFill>
                  <a:srgbClr val="00279F"/>
                </a:solidFill>
                <a:latin typeface="Arial" charset="0"/>
              </a:endParaRPr>
            </a:p>
            <a:p>
              <a:pPr>
                <a:spcBef>
                  <a:spcPct val="20000"/>
                </a:spcBef>
                <a:defRPr/>
              </a:pPr>
              <a:r>
                <a:rPr lang="en-US" b="1">
                  <a:solidFill>
                    <a:srgbClr val="00279F"/>
                  </a:solidFill>
                  <a:latin typeface="Arial" charset="0"/>
                </a:rPr>
                <a:t>Deduct: Ending inventory</a:t>
              </a:r>
            </a:p>
            <a:p>
              <a:pPr>
                <a:spcBef>
                  <a:spcPct val="50000"/>
                </a:spcBef>
                <a:defRPr/>
              </a:pPr>
              <a:r>
                <a:rPr lang="en-US" b="1">
                  <a:solidFill>
                    <a:schemeClr val="hlink"/>
                  </a:solidFill>
                  <a:effectLst>
                    <a:outerShdw blurRad="38100" dist="38100" dir="2700000" algn="tl">
                      <a:srgbClr val="000000"/>
                    </a:outerShdw>
                  </a:effectLst>
                  <a:latin typeface="Arial" charset="0"/>
                </a:rPr>
                <a:t>Cost of goods sold</a:t>
              </a:r>
            </a:p>
          </p:txBody>
        </p:sp>
        <p:sp>
          <p:nvSpPr>
            <p:cNvPr id="66572" name="Line 6"/>
            <p:cNvSpPr>
              <a:spLocks noChangeShapeType="1"/>
            </p:cNvSpPr>
            <p:nvPr/>
          </p:nvSpPr>
          <p:spPr bwMode="auto">
            <a:xfrm>
              <a:off x="2610" y="1632"/>
              <a:ext cx="2263" cy="0"/>
            </a:xfrm>
            <a:prstGeom prst="line">
              <a:avLst/>
            </a:prstGeom>
            <a:noFill/>
            <a:ln w="50800">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573" name="Line 7"/>
            <p:cNvSpPr>
              <a:spLocks noChangeShapeType="1"/>
            </p:cNvSpPr>
            <p:nvPr/>
          </p:nvSpPr>
          <p:spPr bwMode="auto">
            <a:xfrm>
              <a:off x="2610" y="2256"/>
              <a:ext cx="2263" cy="0"/>
            </a:xfrm>
            <a:prstGeom prst="line">
              <a:avLst/>
            </a:prstGeom>
            <a:noFill/>
            <a:ln w="50800">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6567" name="Rectangle 9"/>
          <p:cNvSpPr>
            <a:spLocks noChangeArrowheads="1"/>
          </p:cNvSpPr>
          <p:nvPr/>
        </p:nvSpPr>
        <p:spPr bwMode="auto">
          <a:xfrm>
            <a:off x="279400" y="4545013"/>
            <a:ext cx="6578600" cy="1241425"/>
          </a:xfrm>
          <a:prstGeom prst="rect">
            <a:avLst/>
          </a:prstGeom>
          <a:solidFill>
            <a:srgbClr val="FCFEB9"/>
          </a:solidFill>
          <a:ln w="57150" cmpd="thinThick">
            <a:solidFill>
              <a:srgbClr val="00279F"/>
            </a:solidFill>
            <a:miter lim="800000"/>
            <a:headEnd/>
            <a:tailEnd/>
          </a:ln>
        </p:spPr>
        <p:txBody>
          <a:bodyPr lIns="90488" tIns="44450" rIns="90488" bIns="44450">
            <a:spAutoFit/>
          </a:bodyPr>
          <a:lstStyle/>
          <a:p>
            <a:pPr>
              <a:spcBef>
                <a:spcPct val="50000"/>
              </a:spcBef>
            </a:pPr>
            <a:r>
              <a:rPr lang="en-US" b="1">
                <a:solidFill>
                  <a:srgbClr val="FF0000"/>
                </a:solidFill>
                <a:latin typeface="Arial" charset="0"/>
              </a:rPr>
              <a:t>Cost of Goods Available for Sale</a:t>
            </a:r>
            <a:r>
              <a:rPr lang="en-US" b="1">
                <a:solidFill>
                  <a:srgbClr val="00279F"/>
                </a:solidFill>
                <a:latin typeface="Arial" charset="0"/>
              </a:rPr>
              <a:t> expresses the total cost of what has been available for sale throughout a given time period.</a:t>
            </a:r>
          </a:p>
        </p:txBody>
      </p:sp>
      <p:sp>
        <p:nvSpPr>
          <p:cNvPr id="66568" name="Line 10"/>
          <p:cNvSpPr>
            <a:spLocks noChangeShapeType="1"/>
          </p:cNvSpPr>
          <p:nvPr/>
        </p:nvSpPr>
        <p:spPr bwMode="auto">
          <a:xfrm flipV="1">
            <a:off x="1524000" y="2800350"/>
            <a:ext cx="0" cy="1714500"/>
          </a:xfrm>
          <a:prstGeom prst="line">
            <a:avLst/>
          </a:prstGeom>
          <a:noFill/>
          <a:ln w="38100" cmpd="dbl">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569" name="Line 11"/>
          <p:cNvSpPr>
            <a:spLocks noChangeShapeType="1"/>
          </p:cNvSpPr>
          <p:nvPr/>
        </p:nvSpPr>
        <p:spPr bwMode="auto">
          <a:xfrm>
            <a:off x="1543050" y="2819400"/>
            <a:ext cx="2324100" cy="0"/>
          </a:xfrm>
          <a:prstGeom prst="line">
            <a:avLst/>
          </a:prstGeom>
          <a:noFill/>
          <a:ln w="38100" cmpd="dbl">
            <a:solidFill>
              <a:srgbClr val="00279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570" name="AutoShape 12"/>
          <p:cNvSpPr>
            <a:spLocks noChangeArrowheads="1"/>
          </p:cNvSpPr>
          <p:nvPr/>
        </p:nvSpPr>
        <p:spPr bwMode="auto">
          <a:xfrm>
            <a:off x="2597150" y="2673350"/>
            <a:ext cx="1358900" cy="292100"/>
          </a:xfrm>
          <a:prstGeom prst="rightArrow">
            <a:avLst>
              <a:gd name="adj1" fmla="val 50000"/>
              <a:gd name="adj2" fmla="val 232630"/>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pPr>
              <a:defRPr/>
            </a:pPr>
            <a:r>
              <a:rPr lang="en-US"/>
              <a:t>5- </a:t>
            </a:r>
            <a:fld id="{6340BC75-4705-4F98-A548-A2644ED9FD1A}" type="slidenum">
              <a:rPr lang="en-US"/>
              <a:pPr>
                <a:defRPr/>
              </a:pPr>
              <a:t>9</a:t>
            </a:fld>
            <a:endParaRPr lang="en-US" sz="1400" b="0">
              <a:solidFill>
                <a:schemeClr val="tx1"/>
              </a:solidFill>
              <a:latin typeface="Times New Roman" pitchFamily="18" charset="0"/>
            </a:endParaRPr>
          </a:p>
        </p:txBody>
      </p:sp>
      <p:sp>
        <p:nvSpPr>
          <p:cNvPr id="1028" name="Slide Number Placeholder 2"/>
          <p:cNvSpPr txBox="1">
            <a:spLocks noGrp="1"/>
          </p:cNvSpPr>
          <p:nvPr/>
        </p:nvSpPr>
        <p:spPr bwMode="auto">
          <a:xfrm>
            <a:off x="8305800" y="6477000"/>
            <a:ext cx="838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a:solidFill>
                  <a:srgbClr val="490C00"/>
                </a:solidFill>
                <a:latin typeface="Arial" charset="0"/>
              </a:rPr>
              <a:t>5-</a:t>
            </a:r>
            <a:fld id="{DC9F2529-CF8E-478B-8E09-63F6E274AB63}" type="slidenum">
              <a:rPr lang="en-US" sz="1400" b="1">
                <a:solidFill>
                  <a:srgbClr val="490C00"/>
                </a:solidFill>
                <a:latin typeface="Arial" charset="0"/>
              </a:rPr>
              <a:pPr algn="ctr" eaLnBrk="1" hangingPunct="1"/>
              <a:t>9</a:t>
            </a:fld>
            <a:endParaRPr lang="en-US" sz="1400" b="1">
              <a:solidFill>
                <a:srgbClr val="490C00"/>
              </a:solidFill>
              <a:latin typeface="Arial" charset="0"/>
            </a:endParaRPr>
          </a:p>
        </p:txBody>
      </p:sp>
      <p:sp>
        <p:nvSpPr>
          <p:cNvPr id="444419" name="Rectangle 2"/>
          <p:cNvSpPr>
            <a:spLocks noGrp="1" noChangeArrowheads="1"/>
          </p:cNvSpPr>
          <p:nvPr>
            <p:ph type="title" idx="4294967295"/>
          </p:nvPr>
        </p:nvSpPr>
        <p:spPr/>
        <p:txBody>
          <a:bodyPr lIns="91440" tIns="45720" rIns="91440" bIns="45720"/>
          <a:lstStyle/>
          <a:p>
            <a:pPr eaLnBrk="1" hangingPunct="1">
              <a:defRPr/>
            </a:pPr>
            <a:r>
              <a:rPr lang="en-US" sz="3600" smtClean="0"/>
              <a:t>Allocation of Inventory Cost Between Asset and Expense Accounts</a:t>
            </a:r>
          </a:p>
        </p:txBody>
      </p:sp>
      <p:graphicFrame>
        <p:nvGraphicFramePr>
          <p:cNvPr id="1026" name="Object 3"/>
          <p:cNvGraphicFramePr>
            <a:graphicFrameLocks noChangeAspect="1"/>
          </p:cNvGraphicFramePr>
          <p:nvPr/>
        </p:nvGraphicFramePr>
        <p:xfrm>
          <a:off x="1524000" y="1981200"/>
          <a:ext cx="6248400" cy="1582738"/>
        </p:xfrm>
        <a:graphic>
          <a:graphicData uri="http://schemas.openxmlformats.org/presentationml/2006/ole">
            <p:oleObj spid="_x0000_s1039" name="Worksheet" r:id="rId4" imgW="4217760" imgH="1056600" progId="Excel.Sheet.8">
              <p:embed/>
            </p:oleObj>
          </a:graphicData>
        </a:graphic>
      </p:graphicFrame>
      <p:grpSp>
        <p:nvGrpSpPr>
          <p:cNvPr id="2" name="Group 4"/>
          <p:cNvGrpSpPr>
            <a:grpSpLocks/>
          </p:cNvGrpSpPr>
          <p:nvPr/>
        </p:nvGrpSpPr>
        <p:grpSpPr bwMode="auto">
          <a:xfrm>
            <a:off x="457200" y="4191000"/>
            <a:ext cx="8305800" cy="2286000"/>
            <a:chOff x="288" y="2640"/>
            <a:chExt cx="5136" cy="1440"/>
          </a:xfrm>
        </p:grpSpPr>
        <p:sp>
          <p:nvSpPr>
            <p:cNvPr id="1031" name="Rectangle 5"/>
            <p:cNvSpPr>
              <a:spLocks noChangeArrowheads="1"/>
            </p:cNvSpPr>
            <p:nvPr/>
          </p:nvSpPr>
          <p:spPr bwMode="auto">
            <a:xfrm>
              <a:off x="288" y="3024"/>
              <a:ext cx="1872" cy="624"/>
            </a:xfrm>
            <a:prstGeom prst="rect">
              <a:avLst/>
            </a:prstGeom>
            <a:solidFill>
              <a:schemeClr val="accent1"/>
            </a:solidFill>
            <a:ln w="38100">
              <a:solidFill>
                <a:schemeClr val="tx1"/>
              </a:solidFill>
              <a:miter lim="800000"/>
              <a:headEnd/>
              <a:tailEnd/>
            </a:ln>
          </p:spPr>
          <p:txBody>
            <a:bodyPr anchor="ctr"/>
            <a:lstStyle/>
            <a:p>
              <a:pPr algn="ctr" eaLnBrk="1" hangingPunct="1"/>
              <a:r>
                <a:rPr lang="en-US" b="1">
                  <a:latin typeface="Tahoma" pitchFamily="34" charset="0"/>
                </a:rPr>
                <a:t>Cost of Goods Available for Sale</a:t>
              </a:r>
            </a:p>
          </p:txBody>
        </p:sp>
        <p:sp>
          <p:nvSpPr>
            <p:cNvPr id="1032" name="Rectangle 6"/>
            <p:cNvSpPr>
              <a:spLocks noChangeArrowheads="1"/>
            </p:cNvSpPr>
            <p:nvPr/>
          </p:nvSpPr>
          <p:spPr bwMode="auto">
            <a:xfrm>
              <a:off x="3312" y="2640"/>
              <a:ext cx="2112" cy="624"/>
            </a:xfrm>
            <a:prstGeom prst="rect">
              <a:avLst/>
            </a:prstGeom>
            <a:solidFill>
              <a:schemeClr val="accent1"/>
            </a:solidFill>
            <a:ln w="38100">
              <a:solidFill>
                <a:schemeClr val="tx1"/>
              </a:solidFill>
              <a:miter lim="800000"/>
              <a:headEnd/>
              <a:tailEnd/>
            </a:ln>
          </p:spPr>
          <p:txBody>
            <a:bodyPr anchor="ctr"/>
            <a:lstStyle/>
            <a:p>
              <a:pPr algn="ctr" eaLnBrk="1" hangingPunct="1"/>
              <a:r>
                <a:rPr lang="en-US" sz="2200" b="1">
                  <a:latin typeface="Tahoma" pitchFamily="34" charset="0"/>
                </a:rPr>
                <a:t>Merchandise Inventory </a:t>
              </a:r>
              <a:br>
                <a:rPr lang="en-US" sz="2200" b="1">
                  <a:latin typeface="Tahoma" pitchFamily="34" charset="0"/>
                </a:rPr>
              </a:br>
              <a:r>
                <a:rPr lang="en-US" sz="2200" b="1">
                  <a:latin typeface="Tahoma" pitchFamily="34" charset="0"/>
                </a:rPr>
                <a:t>(Balance Sheet)</a:t>
              </a:r>
            </a:p>
          </p:txBody>
        </p:sp>
        <p:sp>
          <p:nvSpPr>
            <p:cNvPr id="1033" name="Rectangle 7"/>
            <p:cNvSpPr>
              <a:spLocks noChangeArrowheads="1"/>
            </p:cNvSpPr>
            <p:nvPr/>
          </p:nvSpPr>
          <p:spPr bwMode="auto">
            <a:xfrm>
              <a:off x="3312" y="3456"/>
              <a:ext cx="2112" cy="624"/>
            </a:xfrm>
            <a:prstGeom prst="rect">
              <a:avLst/>
            </a:prstGeom>
            <a:solidFill>
              <a:schemeClr val="accent1"/>
            </a:solidFill>
            <a:ln w="38100">
              <a:solidFill>
                <a:schemeClr val="tx1"/>
              </a:solidFill>
              <a:miter lim="800000"/>
              <a:headEnd/>
              <a:tailEnd/>
            </a:ln>
          </p:spPr>
          <p:txBody>
            <a:bodyPr anchor="ctr"/>
            <a:lstStyle/>
            <a:p>
              <a:pPr algn="ctr" eaLnBrk="1" hangingPunct="1"/>
              <a:r>
                <a:rPr lang="en-US" b="1">
                  <a:latin typeface="Tahoma" pitchFamily="34" charset="0"/>
                </a:rPr>
                <a:t>Cost of Goods Sold </a:t>
              </a:r>
              <a:br>
                <a:rPr lang="en-US" b="1">
                  <a:latin typeface="Tahoma" pitchFamily="34" charset="0"/>
                </a:rPr>
              </a:br>
              <a:r>
                <a:rPr lang="en-US" b="1">
                  <a:latin typeface="Tahoma" pitchFamily="34" charset="0"/>
                </a:rPr>
                <a:t>(Income Statement)</a:t>
              </a:r>
            </a:p>
          </p:txBody>
        </p:sp>
        <p:cxnSp>
          <p:nvCxnSpPr>
            <p:cNvPr id="1034" name="AutoShape 8"/>
            <p:cNvCxnSpPr>
              <a:cxnSpLocks noChangeShapeType="1"/>
              <a:stCxn id="1031" idx="3"/>
              <a:endCxn id="1032" idx="1"/>
            </p:cNvCxnSpPr>
            <p:nvPr/>
          </p:nvCxnSpPr>
          <p:spPr bwMode="auto">
            <a:xfrm flipV="1">
              <a:off x="2172" y="2952"/>
              <a:ext cx="1128" cy="38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35" name="AutoShape 9"/>
            <p:cNvCxnSpPr>
              <a:cxnSpLocks noChangeShapeType="1"/>
              <a:stCxn id="1031" idx="3"/>
              <a:endCxn id="1033" idx="1"/>
            </p:cNvCxnSpPr>
            <p:nvPr/>
          </p:nvCxnSpPr>
          <p:spPr bwMode="auto">
            <a:xfrm>
              <a:off x="2172" y="3336"/>
              <a:ext cx="1128" cy="4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ners">
  <a:themeElements>
    <a:clrScheme name="">
      <a:dk1>
        <a:srgbClr val="990099"/>
      </a:dk1>
      <a:lt1>
        <a:srgbClr val="FFFFFF"/>
      </a:lt1>
      <a:dk2>
        <a:srgbClr val="000000"/>
      </a:dk2>
      <a:lt2>
        <a:srgbClr val="CECECE"/>
      </a:lt2>
      <a:accent1>
        <a:srgbClr val="FFFFFF"/>
      </a:accent1>
      <a:accent2>
        <a:srgbClr val="009688"/>
      </a:accent2>
      <a:accent3>
        <a:srgbClr val="FFFFFF"/>
      </a:accent3>
      <a:accent4>
        <a:srgbClr val="820082"/>
      </a:accent4>
      <a:accent5>
        <a:srgbClr val="FFFFFF"/>
      </a:accent5>
      <a:accent6>
        <a:srgbClr val="00877B"/>
      </a:accent6>
      <a:hlink>
        <a:srgbClr val="260AE6"/>
      </a:hlink>
      <a:folHlink>
        <a:srgbClr val="DADADA"/>
      </a:folHlink>
    </a:clrScheme>
    <a:fontScheme name="bann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nne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nne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nne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nne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nne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nne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nne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c:\oldoff\powerpnt\template\sldshow\banners.ppt</Template>
  <TotalTime>46318420</TotalTime>
  <Pages>57</Pages>
  <Words>4114</Words>
  <Application>Microsoft Office PowerPoint</Application>
  <PresentationFormat>On-screen Show (4:3)</PresentationFormat>
  <Paragraphs>759</Paragraphs>
  <Slides>78</Slides>
  <Notes>78</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90" baseType="lpstr">
      <vt:lpstr>Arial</vt:lpstr>
      <vt:lpstr>Monotype Sorts</vt:lpstr>
      <vt:lpstr>Times New Roman</vt:lpstr>
      <vt:lpstr>Tahoma</vt:lpstr>
      <vt:lpstr>Wingdings</vt:lpstr>
      <vt:lpstr>Arial Rounded MT Bold</vt:lpstr>
      <vt:lpstr>Brush Script MT</vt:lpstr>
      <vt:lpstr>Book Antiqua</vt:lpstr>
      <vt:lpstr>banners</vt:lpstr>
      <vt:lpstr>Worksheet</vt:lpstr>
      <vt:lpstr>Clip</vt:lpstr>
      <vt:lpstr>Microsoft ClipArt Gallery</vt:lpstr>
      <vt:lpstr>Chapter Four</vt:lpstr>
      <vt:lpstr>Inventory</vt:lpstr>
      <vt:lpstr>Inventory Cost</vt:lpstr>
      <vt:lpstr>Inventory Cost</vt:lpstr>
      <vt:lpstr>Income Statement Change</vt:lpstr>
      <vt:lpstr>Product Costs Versus Selling and Administrative Costs</vt:lpstr>
      <vt:lpstr>Cost of Goods Sold</vt:lpstr>
      <vt:lpstr>Cost of Goods Sold</vt:lpstr>
      <vt:lpstr>Allocation of Inventory Cost Between Asset and Expense Accounts</vt:lpstr>
      <vt:lpstr>   </vt:lpstr>
      <vt:lpstr>   </vt:lpstr>
      <vt:lpstr>   </vt:lpstr>
      <vt:lpstr>   </vt:lpstr>
      <vt:lpstr>   </vt:lpstr>
      <vt:lpstr>Cash Discounts</vt:lpstr>
      <vt:lpstr>Terms of Sales &amp; Purchases</vt:lpstr>
      <vt:lpstr>Cash Discounts</vt:lpstr>
      <vt:lpstr>Terms of Sales &amp; Purchases</vt:lpstr>
      <vt:lpstr>FOB Shipping and  FOB Destination</vt:lpstr>
      <vt:lpstr>Who Pays for FOB?</vt:lpstr>
      <vt:lpstr>Purchased 1000 units for $4 each on account. (Terms: 2/10, n/30)</vt:lpstr>
      <vt:lpstr>1. Journalize &amp; Post the purchase.  </vt:lpstr>
      <vt:lpstr>Paid a trucking company $500 to deliver the purchased units to our warehouse.</vt:lpstr>
      <vt:lpstr>2. Journalize &amp; Post the transportation cost  </vt:lpstr>
      <vt:lpstr>3.  Sold 620 units on account for $6 each.  (Terms 1/10, n/30)</vt:lpstr>
      <vt:lpstr>3a.  Journalize and Post the sale.  </vt:lpstr>
      <vt:lpstr>3b.  Record the Cost of the Goods Sold         and their removal from inventory.</vt:lpstr>
      <vt:lpstr>3b.  Record the Cost of the Goods Sold         and their removal from inventory.</vt:lpstr>
      <vt:lpstr>3b.  Journalize and Post the cost of the sale.  </vt:lpstr>
      <vt:lpstr>4.  The customer in Transaction #3A returned 20 units for credit.</vt:lpstr>
      <vt:lpstr>4a.  Journalize and Post the sales return.  </vt:lpstr>
      <vt:lpstr>4b. Put the cost of the 20 returned units back into inventory and out of Cost of Goods Sold.  (Recall, the units were “costed out” of inventory and charged to Cost of Goods Sold at $4.50 each in Tr. #3b.)</vt:lpstr>
      <vt:lpstr>4b.  Journalize and Post the return to inventory.  </vt:lpstr>
      <vt:lpstr>5a.     The Transaction #3a customer paid     within the ten day discount period. Record the Sales Discount.  (1/10, n/30)</vt:lpstr>
      <vt:lpstr>5a.  Journalize and Post the 1% Sales Discount.  </vt:lpstr>
      <vt:lpstr>5b.     The Transaction #3a customer paid     within the ten day discount period.         Record the cash collection.</vt:lpstr>
      <vt:lpstr>5b.   Journalize and Post the cash collection.</vt:lpstr>
      <vt:lpstr>Returned 50 units to our supplier who granted us credit for the cost of the items but not for any transportation costs.   </vt:lpstr>
      <vt:lpstr>6. Returned 50 units to our supplier who granted us credit for the cost of the items but not for any transportation costs.   </vt:lpstr>
      <vt:lpstr>7. A physical inventory count shows 340 units       on-hand, indicating 10 units have been lost.</vt:lpstr>
      <vt:lpstr>7. A physical inventory count shows 340 units       on-hand, indicating 10 units have been lost. </vt:lpstr>
      <vt:lpstr>7. A physical inventory count shows 340 units       on-hand, indicating 10 units have been lost. </vt:lpstr>
      <vt:lpstr>8a.  Paid within discount period, so record the         2% discount on the $4000 Tran. #1 purchase          less $200 Tran. #6 return.</vt:lpstr>
      <vt:lpstr>8a. Paid within discount period, so record the discount        on the $4000 Tr. #1 purchase less $200 Tr. #6 return.</vt:lpstr>
      <vt:lpstr>8b. Paid the remaining balance on the         Transaction #1 inventory purchase.     $4000 purchase (Trans. #1)  -   200 purchase return (Trans. #6)  -     76 purchase discount (Trans. #8a)  $3724 remainder to pay supplier</vt:lpstr>
      <vt:lpstr>8b. Paid the remaining balance on the Transaction #1         inventory purchase.  ($4000-200-76=$3724 to pay)</vt:lpstr>
      <vt:lpstr>9. The Sale recorded in Transaction #3a was       made with terms of F.O.B. destination.        Record payment of the $340 shipping cost.</vt:lpstr>
      <vt:lpstr>9. The Sale recorded in Transaction #3a was made with terms of       F.O.B. destination.  Record payment of the $340 shipping cost.</vt:lpstr>
      <vt:lpstr>Clock Company Ending Balances of LEDGER Accounts</vt:lpstr>
      <vt:lpstr>Transaction Analysis</vt:lpstr>
      <vt:lpstr>Lost, Damaged, or Stolen Inventory</vt:lpstr>
      <vt:lpstr>Lost, Damaged, or Stolen Inventory</vt:lpstr>
      <vt:lpstr>Timing is EVERYTHING...</vt:lpstr>
      <vt:lpstr>Perpetual Inventory Systems</vt:lpstr>
      <vt:lpstr>Perpetual Inventory Systems</vt:lpstr>
      <vt:lpstr>Periodic Inventory System Separate Accounts Used</vt:lpstr>
      <vt:lpstr>Periodic Inventory Systems</vt:lpstr>
      <vt:lpstr>Periodic Inventory System Purchases and Purchase Returns and Allowances</vt:lpstr>
      <vt:lpstr>Periodic Inventory System Purchase Discounts</vt:lpstr>
      <vt:lpstr>Periodic Inventory Systems</vt:lpstr>
      <vt:lpstr>Gross Margin Percentage</vt:lpstr>
      <vt:lpstr>Ratios: Gross Margin Percentage </vt:lpstr>
      <vt:lpstr>Ratios: Gross Margin Percentage </vt:lpstr>
      <vt:lpstr>Return on Sales</vt:lpstr>
      <vt:lpstr>Ratios:  Return on sales</vt:lpstr>
      <vt:lpstr>Ratios:  Return on sales</vt:lpstr>
      <vt:lpstr>Income Statement Formats</vt:lpstr>
      <vt:lpstr>Income Statement Formats</vt:lpstr>
      <vt:lpstr>Income Statement Formats</vt:lpstr>
      <vt:lpstr>Income Statement Formats</vt:lpstr>
      <vt:lpstr>Income Statement Formats</vt:lpstr>
      <vt:lpstr>Common-size Income Statement</vt:lpstr>
      <vt:lpstr>Comparative Common-size Income Statements</vt:lpstr>
      <vt:lpstr>Comparative Common-size Income Statements</vt:lpstr>
      <vt:lpstr>Income Statement  Trend Analysis</vt:lpstr>
      <vt:lpstr>Income Statement  Trend Analysis</vt:lpstr>
      <vt:lpstr>How about analyzing the Balance Sheet?</vt:lpstr>
      <vt:lpstr>End of Chapter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Accounting for Merchandising Businesses</dc:title>
  <dc:creator>Steve</dc:creator>
  <cp:lastModifiedBy>Amy Barati</cp:lastModifiedBy>
  <cp:revision>169</cp:revision>
  <cp:lastPrinted>1999-01-24T01:31:03Z</cp:lastPrinted>
  <dcterms:created xsi:type="dcterms:W3CDTF">1997-05-02T21:07:52Z</dcterms:created>
  <dcterms:modified xsi:type="dcterms:W3CDTF">2013-04-04T03:51:09Z</dcterms:modified>
</cp:coreProperties>
</file>